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handoutMasterIdLst>
    <p:handoutMasterId r:id="rId12"/>
  </p:handoutMasterIdLst>
  <p:sldIdLst>
    <p:sldId id="256" r:id="rId2"/>
    <p:sldId id="279" r:id="rId3"/>
    <p:sldId id="265" r:id="rId4"/>
    <p:sldId id="277" r:id="rId5"/>
    <p:sldId id="268" r:id="rId6"/>
    <p:sldId id="269" r:id="rId7"/>
    <p:sldId id="272" r:id="rId8"/>
    <p:sldId id="280" r:id="rId9"/>
    <p:sldId id="278" r:id="rId10"/>
    <p:sldId id="276" r:id="rId11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D610"/>
    <a:srgbClr val="D3F1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33F700-45CD-403B-89A0-15E0AEE832C8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6F0652-51CA-4307-A250-ED25640BB4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6160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45A3-6DA5-4798-982E-70D9CB32D2FD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2BDF9-5EC4-4518-91E9-4D425935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3322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45A3-6DA5-4798-982E-70D9CB32D2FD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2BDF9-5EC4-4518-91E9-4D425935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45A3-6DA5-4798-982E-70D9CB32D2FD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2BDF9-5EC4-4518-91E9-4D425935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164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45A3-6DA5-4798-982E-70D9CB32D2FD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2BDF9-5EC4-4518-91E9-4D425935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623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45A3-6DA5-4798-982E-70D9CB32D2FD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2BDF9-5EC4-4518-91E9-4D425935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9980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45A3-6DA5-4798-982E-70D9CB32D2FD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2BDF9-5EC4-4518-91E9-4D425935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6417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45A3-6DA5-4798-982E-70D9CB32D2FD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2BDF9-5EC4-4518-91E9-4D425935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4958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45A3-6DA5-4798-982E-70D9CB32D2FD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2BDF9-5EC4-4518-91E9-4D425935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1038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45A3-6DA5-4798-982E-70D9CB32D2FD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2BDF9-5EC4-4518-91E9-4D425935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940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45A3-6DA5-4798-982E-70D9CB32D2FD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2BDF9-5EC4-4518-91E9-4D425935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4605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45A3-6DA5-4798-982E-70D9CB32D2FD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2BDF9-5EC4-4518-91E9-4D425935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3629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345A3-6DA5-4798-982E-70D9CB32D2FD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2BDF9-5EC4-4518-91E9-4D425935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37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61703" y="1644915"/>
            <a:ext cx="111446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4000" dirty="0" smtClean="0">
                <a:latin typeface="游ゴシック" panose="020B0400000000000000" pitchFamily="50" charset="-128"/>
              </a:rPr>
              <a:t>伊丹市</a:t>
            </a:r>
            <a:r>
              <a:rPr kumimoji="1" lang="ja-JP" altLang="en-US" sz="4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介護予防・日常生活支援総合</a:t>
            </a:r>
            <a:r>
              <a:rPr kumimoji="1" lang="ja-JP" altLang="en-US" sz="4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事業</a:t>
            </a:r>
          </a:p>
          <a:p>
            <a:pPr>
              <a:lnSpc>
                <a:spcPct val="150000"/>
              </a:lnSpc>
            </a:pPr>
            <a:r>
              <a:rPr kumimoji="1" lang="ja-JP" altLang="en-US" sz="4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報酬算定の考え方（再通知）</a:t>
            </a:r>
            <a:endParaRPr kumimoji="1" lang="ja-JP" altLang="en-US" sz="4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760721" y="5556737"/>
            <a:ext cx="6140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令和</a:t>
            </a:r>
            <a:r>
              <a:rPr kumimoji="1" lang="ja-JP" altLang="en-US" sz="24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６年４月２３日</a:t>
            </a:r>
            <a:r>
              <a:rPr kumimoji="1"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伊丹市介護保険課</a:t>
            </a:r>
            <a:endParaRPr kumimoji="1" lang="ja-JP" altLang="en-US" sz="2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0" y="6400800"/>
            <a:ext cx="12192000" cy="457199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827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9318" y="492126"/>
            <a:ext cx="10294998" cy="549275"/>
          </a:xfrm>
        </p:spPr>
        <p:txBody>
          <a:bodyPr vert="horz" lIns="91430" tIns="45715" rIns="91430" bIns="45715" rtlCol="0" anchor="ctr">
            <a:normAutofit/>
          </a:bodyPr>
          <a:lstStyle/>
          <a:p>
            <a:pPr eaLnBrk="1" hangingPunct="1"/>
            <a:r>
              <a:rPr lang="ja-JP" altLang="en-US" sz="2400" dirty="0" smtClean="0"/>
              <a:t>〇併用の例：</a:t>
            </a:r>
            <a:r>
              <a:rPr lang="ja-JP" altLang="en-US" sz="2400" b="1" dirty="0" smtClean="0">
                <a:solidFill>
                  <a:schemeClr val="accent5"/>
                </a:solidFill>
              </a:rPr>
              <a:t>要支援１</a:t>
            </a:r>
            <a:r>
              <a:rPr lang="ja-JP" altLang="en-US" sz="2400" dirty="0" smtClean="0"/>
              <a:t>の認定の人が週</a:t>
            </a:r>
            <a:r>
              <a:rPr lang="en-US" altLang="ja-JP" sz="2400" dirty="0"/>
              <a:t>1</a:t>
            </a:r>
            <a:r>
              <a:rPr lang="ja-JP" altLang="en-US" sz="2400" dirty="0"/>
              <a:t>回程度利用の場合の</a:t>
            </a:r>
            <a:r>
              <a:rPr lang="ja-JP" altLang="en-US" sz="2400" dirty="0" smtClean="0"/>
              <a:t>クロス表</a:t>
            </a:r>
            <a:endParaRPr lang="ja-JP" altLang="en-US" sz="2400" b="1" dirty="0"/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60" y="1252025"/>
            <a:ext cx="11197060" cy="4361577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0" y="6400801"/>
            <a:ext cx="12192000" cy="457199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20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61703" y="1644915"/>
            <a:ext cx="11144628" cy="1013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4400" dirty="0" smtClean="0"/>
              <a:t>訪問型サービス</a:t>
            </a:r>
            <a:endParaRPr kumimoji="1" lang="ja-JP" altLang="en-US" sz="4400" dirty="0"/>
          </a:p>
        </p:txBody>
      </p:sp>
      <p:sp>
        <p:nvSpPr>
          <p:cNvPr id="6" name="正方形/長方形 5"/>
          <p:cNvSpPr/>
          <p:nvPr/>
        </p:nvSpPr>
        <p:spPr>
          <a:xfrm>
            <a:off x="0" y="6400800"/>
            <a:ext cx="12192000" cy="457199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355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405614"/>
              </p:ext>
            </p:extLst>
          </p:nvPr>
        </p:nvGraphicFramePr>
        <p:xfrm>
          <a:off x="317528" y="857327"/>
          <a:ext cx="4620232" cy="5101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9918">
                  <a:extLst>
                    <a:ext uri="{9D8B030D-6E8A-4147-A177-3AD203B41FA5}">
                      <a16:colId xmlns:a16="http://schemas.microsoft.com/office/drawing/2014/main" val="3391448726"/>
                    </a:ext>
                  </a:extLst>
                </a:gridCol>
                <a:gridCol w="1041009">
                  <a:extLst>
                    <a:ext uri="{9D8B030D-6E8A-4147-A177-3AD203B41FA5}">
                      <a16:colId xmlns:a16="http://schemas.microsoft.com/office/drawing/2014/main" val="2674401794"/>
                    </a:ext>
                  </a:extLst>
                </a:gridCol>
                <a:gridCol w="1294228">
                  <a:extLst>
                    <a:ext uri="{9D8B030D-6E8A-4147-A177-3AD203B41FA5}">
                      <a16:colId xmlns:a16="http://schemas.microsoft.com/office/drawing/2014/main" val="1173990695"/>
                    </a:ext>
                  </a:extLst>
                </a:gridCol>
                <a:gridCol w="1055077">
                  <a:extLst>
                    <a:ext uri="{9D8B030D-6E8A-4147-A177-3AD203B41FA5}">
                      <a16:colId xmlns:a16="http://schemas.microsoft.com/office/drawing/2014/main" val="4003234139"/>
                    </a:ext>
                  </a:extLst>
                </a:gridCol>
              </a:tblGrid>
              <a:tr h="338426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R5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2520043"/>
                  </a:ext>
                </a:extLst>
              </a:tr>
              <a:tr h="6315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計画に位置づけた回数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/>
                        <a:t>月の利用回数</a:t>
                      </a:r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/>
                        <a:t>基本報酬</a:t>
                      </a:r>
                      <a:endParaRPr lang="en-US" altLang="ja-JP" sz="1400" dirty="0" smtClean="0"/>
                    </a:p>
                    <a:p>
                      <a:pPr algn="ctr"/>
                      <a:r>
                        <a:rPr lang="ja-JP" altLang="en-US" sz="1400" dirty="0" smtClean="0"/>
                        <a:t>単位</a:t>
                      </a:r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/>
                        <a:t>月の上限単位数</a:t>
                      </a:r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085046"/>
                  </a:ext>
                </a:extLst>
              </a:tr>
              <a:tr h="678967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週１回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程度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/>
                        <a:t>４回まで</a:t>
                      </a:r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 smtClean="0"/>
                        <a:t>268</a:t>
                      </a:r>
                      <a:r>
                        <a:rPr lang="ja-JP" altLang="en-US" sz="1400" dirty="0" smtClean="0"/>
                        <a:t>単位</a:t>
                      </a:r>
                      <a:r>
                        <a:rPr lang="en-US" altLang="ja-JP" sz="1400" dirty="0" smtClean="0"/>
                        <a:t>/</a:t>
                      </a:r>
                      <a:r>
                        <a:rPr lang="ja-JP" altLang="en-US" sz="1400" dirty="0" smtClean="0"/>
                        <a:t>回</a:t>
                      </a:r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ja-JP" sz="1400" dirty="0" smtClean="0"/>
                        <a:t>1,176</a:t>
                      </a:r>
                      <a:r>
                        <a:rPr lang="ja-JP" altLang="en-US" sz="1400" dirty="0" smtClean="0"/>
                        <a:t>単位</a:t>
                      </a:r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6800825"/>
                  </a:ext>
                </a:extLst>
              </a:tr>
              <a:tr h="67896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</a:rPr>
                        <a:t>４回超</a:t>
                      </a:r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 smtClean="0"/>
                        <a:t>1,176</a:t>
                      </a:r>
                      <a:r>
                        <a:rPr lang="ja-JP" altLang="en-US" sz="1400" dirty="0" smtClean="0"/>
                        <a:t>単位</a:t>
                      </a:r>
                      <a:r>
                        <a:rPr lang="en-US" altLang="ja-JP" sz="1400" dirty="0" smtClean="0"/>
                        <a:t>/</a:t>
                      </a:r>
                      <a:r>
                        <a:rPr lang="ja-JP" altLang="en-US" sz="1400" dirty="0" smtClean="0"/>
                        <a:t>月</a:t>
                      </a:r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490508"/>
                  </a:ext>
                </a:extLst>
              </a:tr>
              <a:tr h="67896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週２回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程度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</a:rPr>
                        <a:t>８回まで</a:t>
                      </a:r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smtClean="0"/>
                        <a:t>272</a:t>
                      </a:r>
                      <a:r>
                        <a:rPr lang="ja-JP" altLang="en-US" sz="1400" dirty="0" smtClean="0"/>
                        <a:t>単位</a:t>
                      </a:r>
                      <a:r>
                        <a:rPr lang="en-US" altLang="ja-JP" sz="1400" dirty="0" smtClean="0"/>
                        <a:t>/</a:t>
                      </a:r>
                      <a:r>
                        <a:rPr lang="ja-JP" altLang="en-US" sz="1400" dirty="0" smtClean="0"/>
                        <a:t>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ja-JP" sz="1400" dirty="0" smtClean="0"/>
                        <a:t>2,349</a:t>
                      </a:r>
                      <a:r>
                        <a:rPr lang="ja-JP" altLang="en-US" sz="1400" dirty="0" smtClean="0"/>
                        <a:t>単位</a:t>
                      </a:r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5430807"/>
                  </a:ext>
                </a:extLst>
              </a:tr>
              <a:tr h="67896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</a:rPr>
                        <a:t>８回超</a:t>
                      </a:r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smtClean="0"/>
                        <a:t>2,349</a:t>
                      </a:r>
                      <a:r>
                        <a:rPr lang="ja-JP" altLang="en-US" sz="1400" dirty="0" smtClean="0"/>
                        <a:t>単位</a:t>
                      </a:r>
                      <a:r>
                        <a:rPr lang="en-US" altLang="ja-JP" sz="1400" dirty="0" smtClean="0"/>
                        <a:t>/</a:t>
                      </a:r>
                      <a:r>
                        <a:rPr lang="ja-JP" altLang="en-US" sz="1400" dirty="0" smtClean="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1522109"/>
                  </a:ext>
                </a:extLst>
              </a:tr>
              <a:tr h="67896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週２回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超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</a:rPr>
                        <a:t>１２回まで</a:t>
                      </a:r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smtClean="0"/>
                        <a:t>287</a:t>
                      </a:r>
                      <a:r>
                        <a:rPr lang="ja-JP" altLang="en-US" sz="1400" dirty="0" smtClean="0"/>
                        <a:t>単位</a:t>
                      </a:r>
                      <a:r>
                        <a:rPr lang="en-US" altLang="ja-JP" sz="1400" dirty="0" smtClean="0"/>
                        <a:t>/</a:t>
                      </a:r>
                      <a:r>
                        <a:rPr lang="ja-JP" altLang="en-US" sz="1400" dirty="0" smtClean="0"/>
                        <a:t>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ja-JP" sz="1400" dirty="0" smtClean="0"/>
                        <a:t>3,727</a:t>
                      </a:r>
                      <a:r>
                        <a:rPr lang="ja-JP" altLang="en-US" sz="1400" dirty="0" smtClean="0"/>
                        <a:t>単位</a:t>
                      </a:r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8456976"/>
                  </a:ext>
                </a:extLst>
              </a:tr>
              <a:tr h="67896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</a:rPr>
                        <a:t>１２回超</a:t>
                      </a:r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smtClean="0"/>
                        <a:t>3,727</a:t>
                      </a:r>
                      <a:r>
                        <a:rPr lang="ja-JP" altLang="en-US" sz="1400" dirty="0" smtClean="0"/>
                        <a:t>単位</a:t>
                      </a:r>
                      <a:r>
                        <a:rPr lang="en-US" altLang="ja-JP" sz="1400" dirty="0" smtClean="0"/>
                        <a:t>/</a:t>
                      </a:r>
                      <a:r>
                        <a:rPr lang="ja-JP" altLang="en-US" sz="1400" dirty="0" smtClean="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0235461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317529" y="225082"/>
            <a:ext cx="4549894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/>
              <a:t>従前相当訪問型サービス</a:t>
            </a:r>
            <a:endParaRPr kumimoji="1" lang="ja-JP" altLang="en-US" sz="2400" dirty="0"/>
          </a:p>
        </p:txBody>
      </p:sp>
      <p:sp>
        <p:nvSpPr>
          <p:cNvPr id="7" name="右矢印 6"/>
          <p:cNvSpPr/>
          <p:nvPr/>
        </p:nvSpPr>
        <p:spPr>
          <a:xfrm>
            <a:off x="5155809" y="2825062"/>
            <a:ext cx="295422" cy="12660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806090"/>
              </p:ext>
            </p:extLst>
          </p:nvPr>
        </p:nvGraphicFramePr>
        <p:xfrm>
          <a:off x="5894363" y="1678748"/>
          <a:ext cx="5228782" cy="3222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6536">
                  <a:extLst>
                    <a:ext uri="{9D8B030D-6E8A-4147-A177-3AD203B41FA5}">
                      <a16:colId xmlns:a16="http://schemas.microsoft.com/office/drawing/2014/main" val="3706641165"/>
                    </a:ext>
                  </a:extLst>
                </a:gridCol>
                <a:gridCol w="918799">
                  <a:extLst>
                    <a:ext uri="{9D8B030D-6E8A-4147-A177-3AD203B41FA5}">
                      <a16:colId xmlns:a16="http://schemas.microsoft.com/office/drawing/2014/main" val="3812356862"/>
                    </a:ext>
                  </a:extLst>
                </a:gridCol>
                <a:gridCol w="1757355">
                  <a:extLst>
                    <a:ext uri="{9D8B030D-6E8A-4147-A177-3AD203B41FA5}">
                      <a16:colId xmlns:a16="http://schemas.microsoft.com/office/drawing/2014/main" val="3391448726"/>
                    </a:ext>
                  </a:extLst>
                </a:gridCol>
                <a:gridCol w="1266092">
                  <a:extLst>
                    <a:ext uri="{9D8B030D-6E8A-4147-A177-3AD203B41FA5}">
                      <a16:colId xmlns:a16="http://schemas.microsoft.com/office/drawing/2014/main" val="4003234139"/>
                    </a:ext>
                  </a:extLst>
                </a:gridCol>
              </a:tblGrid>
              <a:tr h="338426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R6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2520043"/>
                  </a:ext>
                </a:extLst>
              </a:tr>
              <a:tr h="6315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計画に位置づけた回数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/>
                        <a:t>基本報酬</a:t>
                      </a:r>
                      <a:endParaRPr lang="en-US" altLang="ja-JP" sz="1400" dirty="0" smtClean="0"/>
                    </a:p>
                    <a:p>
                      <a:pPr algn="ctr"/>
                      <a:r>
                        <a:rPr lang="ja-JP" altLang="en-US" sz="1400" dirty="0" smtClean="0"/>
                        <a:t>単位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b="1" dirty="0" smtClean="0"/>
                        <a:t>月の上限</a:t>
                      </a:r>
                      <a:endParaRPr lang="en-US" altLang="ja-JP" sz="1400" b="1" dirty="0" smtClean="0"/>
                    </a:p>
                    <a:p>
                      <a:pPr algn="ctr"/>
                      <a:r>
                        <a:rPr lang="ja-JP" altLang="en-US" sz="1400" b="1" dirty="0" smtClean="0"/>
                        <a:t>単位数</a:t>
                      </a:r>
                      <a:endParaRPr lang="ja-JP" alt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085046"/>
                  </a:ext>
                </a:extLst>
              </a:tr>
              <a:tr h="64800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週１回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程度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標準的なサービス</a:t>
                      </a:r>
                    </a:p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smtClean="0"/>
                        <a:t>287</a:t>
                      </a:r>
                      <a:r>
                        <a:rPr lang="ja-JP" altLang="en-US" sz="1400" dirty="0" smtClean="0"/>
                        <a:t>単位</a:t>
                      </a:r>
                      <a:r>
                        <a:rPr lang="en-US" altLang="ja-JP" sz="1400" dirty="0" smtClean="0"/>
                        <a:t>/</a:t>
                      </a:r>
                      <a:r>
                        <a:rPr lang="ja-JP" altLang="en-US" sz="1400" dirty="0" smtClean="0"/>
                        <a:t>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dirty="0" smtClean="0"/>
                        <a:t>1,176</a:t>
                      </a:r>
                      <a:r>
                        <a:rPr lang="ja-JP" altLang="en-US" sz="1400" b="1" dirty="0" smtClean="0"/>
                        <a:t>単位</a:t>
                      </a:r>
                      <a:r>
                        <a:rPr lang="en-US" altLang="ja-JP" sz="1400" b="1" dirty="0" smtClean="0"/>
                        <a:t>/</a:t>
                      </a:r>
                      <a:r>
                        <a:rPr lang="ja-JP" altLang="en-US" sz="1400" b="1" dirty="0" smtClean="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6800825"/>
                  </a:ext>
                </a:extLst>
              </a:tr>
              <a:tr h="648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分の生活援助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smtClean="0"/>
                        <a:t>179</a:t>
                      </a:r>
                      <a:r>
                        <a:rPr lang="ja-JP" altLang="en-US" sz="1400" dirty="0" smtClean="0"/>
                        <a:t>単位</a:t>
                      </a:r>
                      <a:r>
                        <a:rPr lang="en-US" altLang="ja-JP" sz="1400" dirty="0" smtClean="0"/>
                        <a:t>/</a:t>
                      </a:r>
                      <a:r>
                        <a:rPr lang="ja-JP" altLang="en-US" sz="1400" dirty="0" smtClean="0"/>
                        <a:t>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4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8196607"/>
                  </a:ext>
                </a:extLst>
              </a:tr>
              <a:tr h="648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分以上の生活援助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smtClean="0"/>
                        <a:t>220</a:t>
                      </a:r>
                      <a:r>
                        <a:rPr lang="ja-JP" altLang="en-US" sz="1400" dirty="0" smtClean="0"/>
                        <a:t>単位</a:t>
                      </a:r>
                      <a:r>
                        <a:rPr lang="en-US" altLang="ja-JP" sz="1400" dirty="0" smtClean="0"/>
                        <a:t>/</a:t>
                      </a:r>
                      <a:r>
                        <a:rPr lang="ja-JP" altLang="en-US" sz="1400" dirty="0" smtClean="0"/>
                        <a:t>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4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4996339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0" y="6400801"/>
            <a:ext cx="12192000" cy="457199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409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74625"/>
              </p:ext>
            </p:extLst>
          </p:nvPr>
        </p:nvGraphicFramePr>
        <p:xfrm>
          <a:off x="557874" y="1207277"/>
          <a:ext cx="5228782" cy="3222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6536">
                  <a:extLst>
                    <a:ext uri="{9D8B030D-6E8A-4147-A177-3AD203B41FA5}">
                      <a16:colId xmlns:a16="http://schemas.microsoft.com/office/drawing/2014/main" val="3706641165"/>
                    </a:ext>
                  </a:extLst>
                </a:gridCol>
                <a:gridCol w="918799">
                  <a:extLst>
                    <a:ext uri="{9D8B030D-6E8A-4147-A177-3AD203B41FA5}">
                      <a16:colId xmlns:a16="http://schemas.microsoft.com/office/drawing/2014/main" val="3812356862"/>
                    </a:ext>
                  </a:extLst>
                </a:gridCol>
                <a:gridCol w="1757355">
                  <a:extLst>
                    <a:ext uri="{9D8B030D-6E8A-4147-A177-3AD203B41FA5}">
                      <a16:colId xmlns:a16="http://schemas.microsoft.com/office/drawing/2014/main" val="3391448726"/>
                    </a:ext>
                  </a:extLst>
                </a:gridCol>
                <a:gridCol w="1266092">
                  <a:extLst>
                    <a:ext uri="{9D8B030D-6E8A-4147-A177-3AD203B41FA5}">
                      <a16:colId xmlns:a16="http://schemas.microsoft.com/office/drawing/2014/main" val="4003234139"/>
                    </a:ext>
                  </a:extLst>
                </a:gridCol>
              </a:tblGrid>
              <a:tr h="338426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R6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2520043"/>
                  </a:ext>
                </a:extLst>
              </a:tr>
              <a:tr h="6315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計画に位置づけた回数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/>
                        <a:t>基本報酬</a:t>
                      </a:r>
                      <a:endParaRPr lang="en-US" altLang="ja-JP" sz="1400" dirty="0" smtClean="0"/>
                    </a:p>
                    <a:p>
                      <a:pPr algn="ctr"/>
                      <a:r>
                        <a:rPr lang="ja-JP" altLang="en-US" sz="1400" dirty="0" smtClean="0"/>
                        <a:t>単位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b="1" dirty="0" smtClean="0"/>
                        <a:t>月の上限</a:t>
                      </a:r>
                      <a:endParaRPr lang="en-US" altLang="ja-JP" sz="1400" b="1" dirty="0" smtClean="0"/>
                    </a:p>
                    <a:p>
                      <a:pPr algn="ctr"/>
                      <a:r>
                        <a:rPr lang="ja-JP" altLang="en-US" sz="1400" b="1" dirty="0" smtClean="0"/>
                        <a:t>単位数</a:t>
                      </a:r>
                      <a:endParaRPr lang="ja-JP" alt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085046"/>
                  </a:ext>
                </a:extLst>
              </a:tr>
              <a:tr h="64800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週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回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程度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標準的なサービス</a:t>
                      </a:r>
                    </a:p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smtClean="0"/>
                        <a:t>287</a:t>
                      </a:r>
                      <a:r>
                        <a:rPr lang="ja-JP" altLang="en-US" sz="1400" dirty="0" smtClean="0"/>
                        <a:t>単位</a:t>
                      </a:r>
                      <a:r>
                        <a:rPr lang="en-US" altLang="ja-JP" sz="1400" dirty="0" smtClean="0"/>
                        <a:t>/</a:t>
                      </a:r>
                      <a:r>
                        <a:rPr lang="ja-JP" altLang="en-US" sz="1400" dirty="0" smtClean="0"/>
                        <a:t>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dirty="0" smtClean="0"/>
                        <a:t>2,349</a:t>
                      </a:r>
                      <a:r>
                        <a:rPr lang="ja-JP" altLang="en-US" sz="1400" b="1" dirty="0" smtClean="0"/>
                        <a:t>単位</a:t>
                      </a:r>
                      <a:r>
                        <a:rPr lang="en-US" altLang="ja-JP" sz="1400" b="1" dirty="0" smtClean="0"/>
                        <a:t>/</a:t>
                      </a:r>
                      <a:r>
                        <a:rPr lang="ja-JP" altLang="en-US" sz="1400" b="1" dirty="0" smtClean="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6800825"/>
                  </a:ext>
                </a:extLst>
              </a:tr>
              <a:tr h="648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分の生活援助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smtClean="0"/>
                        <a:t>179</a:t>
                      </a:r>
                      <a:r>
                        <a:rPr lang="ja-JP" altLang="en-US" sz="1400" dirty="0" smtClean="0"/>
                        <a:t>単位</a:t>
                      </a:r>
                      <a:r>
                        <a:rPr lang="en-US" altLang="ja-JP" sz="1400" dirty="0" smtClean="0"/>
                        <a:t>/</a:t>
                      </a:r>
                      <a:r>
                        <a:rPr lang="ja-JP" altLang="en-US" sz="1400" dirty="0" smtClean="0"/>
                        <a:t>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4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8196607"/>
                  </a:ext>
                </a:extLst>
              </a:tr>
              <a:tr h="648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分以上の生活援助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smtClean="0"/>
                        <a:t>220</a:t>
                      </a:r>
                      <a:r>
                        <a:rPr lang="ja-JP" altLang="en-US" sz="1400" dirty="0" smtClean="0"/>
                        <a:t>単位</a:t>
                      </a:r>
                      <a:r>
                        <a:rPr lang="en-US" altLang="ja-JP" sz="1400" dirty="0" smtClean="0"/>
                        <a:t>/</a:t>
                      </a:r>
                      <a:r>
                        <a:rPr lang="ja-JP" altLang="en-US" sz="1400" dirty="0" smtClean="0"/>
                        <a:t>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4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4996339"/>
                  </a:ext>
                </a:extLst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450197"/>
              </p:ext>
            </p:extLst>
          </p:nvPr>
        </p:nvGraphicFramePr>
        <p:xfrm>
          <a:off x="6274191" y="1207277"/>
          <a:ext cx="5228782" cy="3222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6536">
                  <a:extLst>
                    <a:ext uri="{9D8B030D-6E8A-4147-A177-3AD203B41FA5}">
                      <a16:colId xmlns:a16="http://schemas.microsoft.com/office/drawing/2014/main" val="3706641165"/>
                    </a:ext>
                  </a:extLst>
                </a:gridCol>
                <a:gridCol w="918799">
                  <a:extLst>
                    <a:ext uri="{9D8B030D-6E8A-4147-A177-3AD203B41FA5}">
                      <a16:colId xmlns:a16="http://schemas.microsoft.com/office/drawing/2014/main" val="3812356862"/>
                    </a:ext>
                  </a:extLst>
                </a:gridCol>
                <a:gridCol w="1757355">
                  <a:extLst>
                    <a:ext uri="{9D8B030D-6E8A-4147-A177-3AD203B41FA5}">
                      <a16:colId xmlns:a16="http://schemas.microsoft.com/office/drawing/2014/main" val="3391448726"/>
                    </a:ext>
                  </a:extLst>
                </a:gridCol>
                <a:gridCol w="1266092">
                  <a:extLst>
                    <a:ext uri="{9D8B030D-6E8A-4147-A177-3AD203B41FA5}">
                      <a16:colId xmlns:a16="http://schemas.microsoft.com/office/drawing/2014/main" val="4003234139"/>
                    </a:ext>
                  </a:extLst>
                </a:gridCol>
              </a:tblGrid>
              <a:tr h="338426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R6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2520043"/>
                  </a:ext>
                </a:extLst>
              </a:tr>
              <a:tr h="6315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計画に位置づけた回数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/>
                        <a:t>基本報酬</a:t>
                      </a:r>
                      <a:endParaRPr lang="en-US" altLang="ja-JP" sz="1400" dirty="0" smtClean="0"/>
                    </a:p>
                    <a:p>
                      <a:pPr algn="ctr"/>
                      <a:r>
                        <a:rPr lang="ja-JP" altLang="en-US" sz="1400" dirty="0" smtClean="0"/>
                        <a:t>単位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b="1" dirty="0" smtClean="0"/>
                        <a:t>月の上限</a:t>
                      </a:r>
                      <a:endParaRPr lang="en-US" altLang="ja-JP" sz="1400" b="1" dirty="0" smtClean="0"/>
                    </a:p>
                    <a:p>
                      <a:pPr algn="ctr"/>
                      <a:r>
                        <a:rPr lang="ja-JP" altLang="en-US" sz="1400" b="1" dirty="0" smtClean="0"/>
                        <a:t>単位数</a:t>
                      </a:r>
                      <a:endParaRPr lang="ja-JP" alt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085046"/>
                  </a:ext>
                </a:extLst>
              </a:tr>
              <a:tr h="64800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週２回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超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標準的なサービス</a:t>
                      </a:r>
                    </a:p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smtClean="0"/>
                        <a:t>287</a:t>
                      </a:r>
                      <a:r>
                        <a:rPr lang="ja-JP" altLang="en-US" sz="1400" dirty="0" smtClean="0"/>
                        <a:t>単位</a:t>
                      </a:r>
                      <a:r>
                        <a:rPr lang="en-US" altLang="ja-JP" sz="1400" dirty="0" smtClean="0"/>
                        <a:t>/</a:t>
                      </a:r>
                      <a:r>
                        <a:rPr lang="ja-JP" altLang="en-US" sz="1400" dirty="0" smtClean="0"/>
                        <a:t>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dirty="0" smtClean="0"/>
                        <a:t>3,727</a:t>
                      </a:r>
                      <a:r>
                        <a:rPr lang="ja-JP" altLang="en-US" sz="1400" b="1" dirty="0" smtClean="0"/>
                        <a:t>単位</a:t>
                      </a:r>
                      <a:r>
                        <a:rPr lang="en-US" altLang="ja-JP" sz="1400" b="1" dirty="0" smtClean="0"/>
                        <a:t>/</a:t>
                      </a:r>
                      <a:r>
                        <a:rPr lang="ja-JP" altLang="en-US" sz="1400" b="1" dirty="0" smtClean="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6800825"/>
                  </a:ext>
                </a:extLst>
              </a:tr>
              <a:tr h="648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分の生活援助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smtClean="0"/>
                        <a:t>179</a:t>
                      </a:r>
                      <a:r>
                        <a:rPr lang="ja-JP" altLang="en-US" sz="1400" dirty="0" smtClean="0"/>
                        <a:t>単位</a:t>
                      </a:r>
                      <a:r>
                        <a:rPr lang="en-US" altLang="ja-JP" sz="1400" dirty="0" smtClean="0"/>
                        <a:t>/</a:t>
                      </a:r>
                      <a:r>
                        <a:rPr lang="ja-JP" altLang="en-US" sz="1400" dirty="0" smtClean="0"/>
                        <a:t>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4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8196607"/>
                  </a:ext>
                </a:extLst>
              </a:tr>
              <a:tr h="648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分以上の生活援助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smtClean="0"/>
                        <a:t>220</a:t>
                      </a:r>
                      <a:r>
                        <a:rPr lang="ja-JP" altLang="en-US" sz="1400" dirty="0" smtClean="0"/>
                        <a:t>単位</a:t>
                      </a:r>
                      <a:r>
                        <a:rPr lang="en-US" altLang="ja-JP" sz="1400" dirty="0" smtClean="0"/>
                        <a:t>/</a:t>
                      </a:r>
                      <a:r>
                        <a:rPr lang="ja-JP" altLang="en-US" sz="1400" dirty="0" smtClean="0"/>
                        <a:t>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4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4996339"/>
                  </a:ext>
                </a:extLst>
              </a:tr>
            </a:tbl>
          </a:graphicData>
        </a:graphic>
      </p:graphicFrame>
      <p:sp>
        <p:nvSpPr>
          <p:cNvPr id="11" name="正方形/長方形 10"/>
          <p:cNvSpPr/>
          <p:nvPr/>
        </p:nvSpPr>
        <p:spPr>
          <a:xfrm>
            <a:off x="0" y="6400801"/>
            <a:ext cx="12192000" cy="457199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57873" y="5092025"/>
            <a:ext cx="11159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これまで通り、月の上限単位数の範囲で、基準緩和・従前相当を問わず複数事業所の併用</a:t>
            </a:r>
            <a:r>
              <a:rPr lang="ja-JP" altLang="en-US" dirty="0"/>
              <a:t>が</a:t>
            </a:r>
            <a:r>
              <a:rPr kumimoji="1" lang="ja-JP" altLang="en-US" dirty="0" smtClean="0"/>
              <a:t>可能です。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8581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17529" y="225082"/>
            <a:ext cx="4521758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/>
              <a:t>基準緩和訪問型サービス</a:t>
            </a:r>
            <a:endParaRPr kumimoji="1" lang="ja-JP" altLang="en-US" sz="2400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990181"/>
              </p:ext>
            </p:extLst>
          </p:nvPr>
        </p:nvGraphicFramePr>
        <p:xfrm>
          <a:off x="880234" y="969871"/>
          <a:ext cx="4620232" cy="5101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9918">
                  <a:extLst>
                    <a:ext uri="{9D8B030D-6E8A-4147-A177-3AD203B41FA5}">
                      <a16:colId xmlns:a16="http://schemas.microsoft.com/office/drawing/2014/main" val="3391448726"/>
                    </a:ext>
                  </a:extLst>
                </a:gridCol>
                <a:gridCol w="1041009">
                  <a:extLst>
                    <a:ext uri="{9D8B030D-6E8A-4147-A177-3AD203B41FA5}">
                      <a16:colId xmlns:a16="http://schemas.microsoft.com/office/drawing/2014/main" val="2674401794"/>
                    </a:ext>
                  </a:extLst>
                </a:gridCol>
                <a:gridCol w="1294228">
                  <a:extLst>
                    <a:ext uri="{9D8B030D-6E8A-4147-A177-3AD203B41FA5}">
                      <a16:colId xmlns:a16="http://schemas.microsoft.com/office/drawing/2014/main" val="1173990695"/>
                    </a:ext>
                  </a:extLst>
                </a:gridCol>
                <a:gridCol w="1055077">
                  <a:extLst>
                    <a:ext uri="{9D8B030D-6E8A-4147-A177-3AD203B41FA5}">
                      <a16:colId xmlns:a16="http://schemas.microsoft.com/office/drawing/2014/main" val="4003234139"/>
                    </a:ext>
                  </a:extLst>
                </a:gridCol>
              </a:tblGrid>
              <a:tr h="338426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R5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2520043"/>
                  </a:ext>
                </a:extLst>
              </a:tr>
              <a:tr h="6315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計画に位置づけた回数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/>
                        <a:t>月の利用回数</a:t>
                      </a:r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/>
                        <a:t>基本報酬</a:t>
                      </a:r>
                      <a:endParaRPr lang="en-US" altLang="ja-JP" sz="1400" dirty="0" smtClean="0"/>
                    </a:p>
                    <a:p>
                      <a:pPr algn="ctr"/>
                      <a:r>
                        <a:rPr lang="ja-JP" altLang="en-US" sz="1400" dirty="0" smtClean="0"/>
                        <a:t>単位</a:t>
                      </a:r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/>
                        <a:t>月の上限単位数</a:t>
                      </a:r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085046"/>
                  </a:ext>
                </a:extLst>
              </a:tr>
              <a:tr h="678967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週１回程度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</a:rPr>
                        <a:t>４回まで</a:t>
                      </a:r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 smtClean="0"/>
                        <a:t>219</a:t>
                      </a:r>
                      <a:r>
                        <a:rPr lang="ja-JP" altLang="en-US" sz="1400" dirty="0" smtClean="0"/>
                        <a:t>単位</a:t>
                      </a:r>
                      <a:r>
                        <a:rPr lang="en-US" altLang="ja-JP" sz="1400" dirty="0" smtClean="0"/>
                        <a:t>/</a:t>
                      </a:r>
                      <a:r>
                        <a:rPr lang="ja-JP" altLang="en-US" sz="1400" dirty="0" smtClean="0"/>
                        <a:t>回</a:t>
                      </a:r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ja-JP" sz="1400" dirty="0" smtClean="0"/>
                        <a:t>940</a:t>
                      </a:r>
                      <a:r>
                        <a:rPr lang="ja-JP" altLang="en-US" sz="1400" dirty="0" smtClean="0"/>
                        <a:t>単位</a:t>
                      </a:r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6800825"/>
                  </a:ext>
                </a:extLst>
              </a:tr>
              <a:tr h="67896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</a:rPr>
                        <a:t>４回超</a:t>
                      </a:r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 smtClean="0"/>
                        <a:t>940</a:t>
                      </a:r>
                      <a:r>
                        <a:rPr lang="ja-JP" altLang="en-US" sz="1400" dirty="0" smtClean="0"/>
                        <a:t>単位</a:t>
                      </a:r>
                      <a:r>
                        <a:rPr lang="en-US" altLang="ja-JP" sz="1400" dirty="0" smtClean="0"/>
                        <a:t>/</a:t>
                      </a:r>
                      <a:r>
                        <a:rPr lang="ja-JP" altLang="en-US" sz="1400" dirty="0" smtClean="0"/>
                        <a:t>月</a:t>
                      </a:r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490508"/>
                  </a:ext>
                </a:extLst>
              </a:tr>
              <a:tr h="678967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週２回程度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</a:rPr>
                        <a:t>８回まで</a:t>
                      </a:r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smtClean="0"/>
                        <a:t>219</a:t>
                      </a:r>
                      <a:r>
                        <a:rPr lang="ja-JP" altLang="en-US" sz="1400" dirty="0" smtClean="0"/>
                        <a:t>単位</a:t>
                      </a:r>
                      <a:r>
                        <a:rPr lang="en-US" altLang="ja-JP" sz="1400" dirty="0" smtClean="0"/>
                        <a:t>/</a:t>
                      </a:r>
                      <a:r>
                        <a:rPr lang="ja-JP" altLang="en-US" sz="1400" dirty="0" smtClean="0"/>
                        <a:t>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ja-JP" sz="1400" dirty="0" smtClean="0"/>
                        <a:t>1,889</a:t>
                      </a:r>
                      <a:r>
                        <a:rPr lang="ja-JP" altLang="en-US" sz="1400" dirty="0" smtClean="0"/>
                        <a:t>単位</a:t>
                      </a:r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5430807"/>
                  </a:ext>
                </a:extLst>
              </a:tr>
              <a:tr h="67896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</a:rPr>
                        <a:t>８回超</a:t>
                      </a:r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smtClean="0"/>
                        <a:t>1,889</a:t>
                      </a:r>
                      <a:r>
                        <a:rPr lang="ja-JP" altLang="en-US" sz="1400" dirty="0" smtClean="0"/>
                        <a:t>単位</a:t>
                      </a:r>
                      <a:r>
                        <a:rPr lang="en-US" altLang="ja-JP" sz="1400" dirty="0" smtClean="0"/>
                        <a:t>/</a:t>
                      </a:r>
                      <a:r>
                        <a:rPr lang="ja-JP" altLang="en-US" sz="1400" dirty="0" smtClean="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1522109"/>
                  </a:ext>
                </a:extLst>
              </a:tr>
              <a:tr h="67896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週２回超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</a:rPr>
                        <a:t>１２回まで</a:t>
                      </a:r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smtClean="0"/>
                        <a:t>219</a:t>
                      </a:r>
                      <a:r>
                        <a:rPr lang="ja-JP" altLang="en-US" sz="1400" dirty="0" smtClean="0"/>
                        <a:t>単位</a:t>
                      </a:r>
                      <a:r>
                        <a:rPr lang="en-US" altLang="ja-JP" sz="1400" dirty="0" smtClean="0"/>
                        <a:t>/</a:t>
                      </a:r>
                      <a:r>
                        <a:rPr lang="ja-JP" altLang="en-US" sz="1400" dirty="0" smtClean="0"/>
                        <a:t>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ja-JP" sz="1400" dirty="0" smtClean="0"/>
                        <a:t>2,837</a:t>
                      </a:r>
                      <a:r>
                        <a:rPr lang="ja-JP" altLang="en-US" sz="1400" dirty="0" smtClean="0"/>
                        <a:t>単位</a:t>
                      </a:r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8456976"/>
                  </a:ext>
                </a:extLst>
              </a:tr>
              <a:tr h="67896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</a:rPr>
                        <a:t>１２回超</a:t>
                      </a:r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smtClean="0"/>
                        <a:t>2,837</a:t>
                      </a:r>
                      <a:r>
                        <a:rPr lang="ja-JP" altLang="en-US" sz="1400" dirty="0" smtClean="0"/>
                        <a:t>単位</a:t>
                      </a:r>
                      <a:r>
                        <a:rPr lang="en-US" altLang="ja-JP" sz="1400" dirty="0" smtClean="0"/>
                        <a:t>/</a:t>
                      </a:r>
                      <a:r>
                        <a:rPr lang="ja-JP" altLang="en-US" sz="1400" dirty="0" smtClean="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0235461"/>
                  </a:ext>
                </a:extLst>
              </a:tr>
            </a:tbl>
          </a:graphicData>
        </a:graphic>
      </p:graphicFrame>
      <p:sp>
        <p:nvSpPr>
          <p:cNvPr id="4" name="右矢印 3"/>
          <p:cNvSpPr/>
          <p:nvPr/>
        </p:nvSpPr>
        <p:spPr>
          <a:xfrm>
            <a:off x="5866229" y="2644729"/>
            <a:ext cx="295422" cy="12660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950712"/>
              </p:ext>
            </p:extLst>
          </p:nvPr>
        </p:nvGraphicFramePr>
        <p:xfrm>
          <a:off x="6387738" y="969871"/>
          <a:ext cx="4737461" cy="5101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1783">
                  <a:extLst>
                    <a:ext uri="{9D8B030D-6E8A-4147-A177-3AD203B41FA5}">
                      <a16:colId xmlns:a16="http://schemas.microsoft.com/office/drawing/2014/main" val="3391448726"/>
                    </a:ext>
                  </a:extLst>
                </a:gridCol>
                <a:gridCol w="1186373">
                  <a:extLst>
                    <a:ext uri="{9D8B030D-6E8A-4147-A177-3AD203B41FA5}">
                      <a16:colId xmlns:a16="http://schemas.microsoft.com/office/drawing/2014/main" val="2674401794"/>
                    </a:ext>
                  </a:extLst>
                </a:gridCol>
                <a:gridCol w="1294228">
                  <a:extLst>
                    <a:ext uri="{9D8B030D-6E8A-4147-A177-3AD203B41FA5}">
                      <a16:colId xmlns:a16="http://schemas.microsoft.com/office/drawing/2014/main" val="1173990695"/>
                    </a:ext>
                  </a:extLst>
                </a:gridCol>
                <a:gridCol w="1055077">
                  <a:extLst>
                    <a:ext uri="{9D8B030D-6E8A-4147-A177-3AD203B41FA5}">
                      <a16:colId xmlns:a16="http://schemas.microsoft.com/office/drawing/2014/main" val="4003234139"/>
                    </a:ext>
                  </a:extLst>
                </a:gridCol>
              </a:tblGrid>
              <a:tr h="338426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R6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2520043"/>
                  </a:ext>
                </a:extLst>
              </a:tr>
              <a:tr h="6315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計画に位置づけた回数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/>
                        <a:t>月の利用回数</a:t>
                      </a:r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/>
                        <a:t>基本報酬</a:t>
                      </a:r>
                      <a:endParaRPr lang="en-US" altLang="ja-JP" sz="1400" dirty="0" smtClean="0"/>
                    </a:p>
                    <a:p>
                      <a:pPr algn="ctr"/>
                      <a:r>
                        <a:rPr lang="ja-JP" altLang="en-US" sz="1400" dirty="0" smtClean="0"/>
                        <a:t>単位</a:t>
                      </a:r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/>
                        <a:t>月の上限単位数</a:t>
                      </a:r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085046"/>
                  </a:ext>
                </a:extLst>
              </a:tr>
              <a:tr h="678967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週１回程度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</a:rPr>
                        <a:t>４回まで</a:t>
                      </a:r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 smtClean="0"/>
                        <a:t>219</a:t>
                      </a:r>
                      <a:r>
                        <a:rPr lang="ja-JP" altLang="en-US" sz="1400" dirty="0" smtClean="0"/>
                        <a:t>単位</a:t>
                      </a:r>
                      <a:r>
                        <a:rPr lang="en-US" altLang="ja-JP" sz="1400" dirty="0" smtClean="0"/>
                        <a:t>/</a:t>
                      </a:r>
                      <a:r>
                        <a:rPr lang="ja-JP" altLang="en-US" sz="1400" dirty="0" smtClean="0"/>
                        <a:t>回</a:t>
                      </a:r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ja-JP" sz="1400" dirty="0" smtClean="0"/>
                        <a:t>940</a:t>
                      </a:r>
                      <a:r>
                        <a:rPr lang="ja-JP" altLang="en-US" sz="1400" dirty="0" smtClean="0"/>
                        <a:t>単位</a:t>
                      </a:r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6800825"/>
                  </a:ext>
                </a:extLst>
              </a:tr>
              <a:tr h="67896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</a:rPr>
                        <a:t>４回超</a:t>
                      </a:r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 smtClean="0"/>
                        <a:t>940</a:t>
                      </a:r>
                      <a:r>
                        <a:rPr lang="ja-JP" altLang="en-US" sz="1400" dirty="0" smtClean="0"/>
                        <a:t>単位</a:t>
                      </a:r>
                      <a:r>
                        <a:rPr lang="en-US" altLang="ja-JP" sz="1400" dirty="0" smtClean="0"/>
                        <a:t>/</a:t>
                      </a:r>
                      <a:r>
                        <a:rPr lang="ja-JP" altLang="en-US" sz="1400" dirty="0" smtClean="0"/>
                        <a:t>月</a:t>
                      </a:r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490508"/>
                  </a:ext>
                </a:extLst>
              </a:tr>
              <a:tr h="678967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週２回程度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</a:rPr>
                        <a:t>８回まで</a:t>
                      </a:r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smtClean="0"/>
                        <a:t>219</a:t>
                      </a:r>
                      <a:r>
                        <a:rPr lang="ja-JP" altLang="en-US" sz="1400" dirty="0" smtClean="0"/>
                        <a:t>単位</a:t>
                      </a:r>
                      <a:r>
                        <a:rPr lang="en-US" altLang="ja-JP" sz="1400" dirty="0" smtClean="0"/>
                        <a:t>/</a:t>
                      </a:r>
                      <a:r>
                        <a:rPr lang="ja-JP" altLang="en-US" sz="1400" dirty="0" smtClean="0"/>
                        <a:t>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ja-JP" sz="1400" dirty="0" smtClean="0"/>
                        <a:t>1,889</a:t>
                      </a:r>
                      <a:r>
                        <a:rPr lang="ja-JP" altLang="en-US" sz="1400" dirty="0" smtClean="0"/>
                        <a:t>単位</a:t>
                      </a:r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5430807"/>
                  </a:ext>
                </a:extLst>
              </a:tr>
              <a:tr h="67896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</a:rPr>
                        <a:t>８回超</a:t>
                      </a:r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smtClean="0"/>
                        <a:t>1,889</a:t>
                      </a:r>
                      <a:r>
                        <a:rPr lang="ja-JP" altLang="en-US" sz="1400" dirty="0" smtClean="0"/>
                        <a:t>単位</a:t>
                      </a:r>
                      <a:r>
                        <a:rPr lang="en-US" altLang="ja-JP" sz="1400" dirty="0" smtClean="0"/>
                        <a:t>/</a:t>
                      </a:r>
                      <a:r>
                        <a:rPr lang="ja-JP" altLang="en-US" sz="1400" dirty="0" smtClean="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1522109"/>
                  </a:ext>
                </a:extLst>
              </a:tr>
              <a:tr h="67896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週２回超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</a:rPr>
                        <a:t>１２回まで</a:t>
                      </a:r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smtClean="0"/>
                        <a:t>219</a:t>
                      </a:r>
                      <a:r>
                        <a:rPr lang="ja-JP" altLang="en-US" sz="1400" dirty="0" smtClean="0"/>
                        <a:t>単位</a:t>
                      </a:r>
                      <a:r>
                        <a:rPr lang="en-US" altLang="ja-JP" sz="1400" dirty="0" smtClean="0"/>
                        <a:t>/</a:t>
                      </a:r>
                      <a:r>
                        <a:rPr lang="ja-JP" altLang="en-US" sz="1400" dirty="0" smtClean="0"/>
                        <a:t>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ja-JP" sz="1400" dirty="0" smtClean="0"/>
                        <a:t>2,837</a:t>
                      </a:r>
                      <a:r>
                        <a:rPr lang="ja-JP" altLang="en-US" sz="1400" dirty="0" smtClean="0"/>
                        <a:t>単位</a:t>
                      </a:r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8456976"/>
                  </a:ext>
                </a:extLst>
              </a:tr>
              <a:tr h="67896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</a:rPr>
                        <a:t>１２回超</a:t>
                      </a:r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smtClean="0"/>
                        <a:t>2,837</a:t>
                      </a:r>
                      <a:r>
                        <a:rPr lang="ja-JP" altLang="en-US" sz="1400" dirty="0" smtClean="0"/>
                        <a:t>単位</a:t>
                      </a:r>
                      <a:r>
                        <a:rPr lang="en-US" altLang="ja-JP" sz="1400" dirty="0" smtClean="0"/>
                        <a:t>/</a:t>
                      </a:r>
                      <a:r>
                        <a:rPr lang="ja-JP" altLang="en-US" sz="1400" dirty="0" smtClean="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0235461"/>
                  </a:ext>
                </a:extLst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0" y="6400801"/>
            <a:ext cx="12192000" cy="457199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205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0" y="241192"/>
            <a:ext cx="1188720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「基準緩和訪問型」と「従前相当訪問型の生活援助」の考え方</a:t>
            </a:r>
            <a:endParaRPr kumimoji="1" lang="ja-JP" altLang="en-US" sz="3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25082" y="968532"/>
            <a:ext cx="26447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◎考え方の原則</a:t>
            </a:r>
            <a:endParaRPr kumimoji="1" lang="ja-JP" altLang="en-US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543621"/>
              </p:ext>
            </p:extLst>
          </p:nvPr>
        </p:nvGraphicFramePr>
        <p:xfrm>
          <a:off x="291513" y="1460900"/>
          <a:ext cx="11750432" cy="145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891">
                  <a:extLst>
                    <a:ext uri="{9D8B030D-6E8A-4147-A177-3AD203B41FA5}">
                      <a16:colId xmlns:a16="http://schemas.microsoft.com/office/drawing/2014/main" val="1524781359"/>
                    </a:ext>
                  </a:extLst>
                </a:gridCol>
                <a:gridCol w="8709541">
                  <a:extLst>
                    <a:ext uri="{9D8B030D-6E8A-4147-A177-3AD203B41FA5}">
                      <a16:colId xmlns:a16="http://schemas.microsoft.com/office/drawing/2014/main" val="41652919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種別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615919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従前相当訪問型の生活援助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訪問介護員によるサービスが必要な場合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481018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基準緩和訪問型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生活援助のみを行う場合で、有資格者（訪問介護員）による提供が必要でない場合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747250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291513" y="3360748"/>
            <a:ext cx="116480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●</a:t>
            </a:r>
            <a:r>
              <a:rPr kumimoji="1"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利用者の状態をアセスメントし、生活援助のみの支援でよいと判断される場合は</a:t>
            </a:r>
            <a:endParaRPr kumimoji="1" lang="en-US" altLang="ja-JP" sz="2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en-US" altLang="ja-JP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kumimoji="1" lang="en-US" altLang="ja-JP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  </a:t>
            </a:r>
            <a:r>
              <a:rPr kumimoji="1"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基準緩和訪問型を位置付ける。</a:t>
            </a:r>
            <a:endParaRPr kumimoji="1" lang="en-US" altLang="ja-JP" sz="2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（例）買い物支援のみ必要など、単に家事等の生活援助を行うことが必要と判断した場合</a:t>
            </a:r>
            <a:endParaRPr kumimoji="1" lang="en-US" altLang="ja-JP" sz="20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kumimoji="1" lang="en-US" altLang="ja-JP" sz="20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kumimoji="1" lang="en-US" altLang="ja-JP" sz="20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19538" y="6400801"/>
            <a:ext cx="12192000" cy="457199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6282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0" y="241192"/>
            <a:ext cx="1188720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kumimoji="1" lang="ja-JP" altLang="en-US" sz="2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従前相当訪問型の「標準的なサービス」と「生活援助」の考え方</a:t>
            </a:r>
            <a:endParaRPr kumimoji="1" lang="ja-JP" altLang="en-US" sz="28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91513" y="1094768"/>
            <a:ext cx="26447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◎考え方の原則</a:t>
            </a:r>
            <a:endParaRPr kumimoji="1" lang="ja-JP" altLang="en-US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26830" y="2891351"/>
            <a:ext cx="11648050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2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kumimoji="1" lang="en-US" altLang="ja-JP" sz="2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2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●介護保険最新情報　</a:t>
            </a:r>
            <a:r>
              <a:rPr kumimoji="1" lang="en-US" altLang="ja-JP" sz="22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Vol.</a:t>
            </a:r>
            <a:r>
              <a:rPr kumimoji="1" lang="ja-JP" altLang="en-US" sz="22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６３７（平成</a:t>
            </a:r>
            <a:r>
              <a:rPr kumimoji="1" lang="ja-JP" altLang="en-US" sz="2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３０年３月</a:t>
            </a:r>
            <a:r>
              <a:rPr kumimoji="1" lang="ja-JP" altLang="en-US" sz="22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３０日）を参照</a:t>
            </a:r>
            <a:endParaRPr kumimoji="1" lang="en-US" altLang="ja-JP" sz="22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kumimoji="1" lang="en-US" altLang="ja-JP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kumimoji="1"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身体介護</a:t>
            </a:r>
            <a:r>
              <a:rPr kumimoji="1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における「自立生活支援のための見守り的援助」の明確化を</a:t>
            </a:r>
            <a:r>
              <a:rPr kumimoji="1"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行う</a:t>
            </a:r>
            <a:r>
              <a:rPr kumimoji="1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ため</a:t>
            </a:r>
            <a:r>
              <a:rPr kumimoji="1"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、訪問</a:t>
            </a:r>
            <a:r>
              <a:rPr kumimoji="1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介護に</a:t>
            </a:r>
            <a:r>
              <a:rPr kumimoji="1"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おける</a:t>
            </a:r>
            <a:endParaRPr kumimoji="1" lang="en-US" altLang="ja-JP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kumimoji="1"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サービス</a:t>
            </a:r>
            <a:r>
              <a:rPr kumimoji="1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行為ごとの区分等について（平成</a:t>
            </a:r>
            <a:r>
              <a:rPr kumimoji="1"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12</a:t>
            </a:r>
            <a:r>
              <a:rPr kumimoji="1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年３月</a:t>
            </a:r>
            <a:r>
              <a:rPr kumimoji="1"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17</a:t>
            </a:r>
            <a:r>
              <a:rPr kumimoji="1"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日老計</a:t>
            </a:r>
            <a:r>
              <a:rPr kumimoji="1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第</a:t>
            </a:r>
            <a:r>
              <a:rPr kumimoji="1"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10</a:t>
            </a:r>
            <a:r>
              <a:rPr kumimoji="1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号厚生省老人保健福祉局老人</a:t>
            </a:r>
            <a:r>
              <a:rPr kumimoji="1"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福祉</a:t>
            </a:r>
            <a:endParaRPr kumimoji="1" lang="en-US" altLang="ja-JP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kumimoji="1"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計画</a:t>
            </a:r>
            <a:r>
              <a:rPr kumimoji="1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課長通知</a:t>
            </a:r>
            <a:r>
              <a:rPr kumimoji="1"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）が改正</a:t>
            </a:r>
            <a:r>
              <a:rPr kumimoji="1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されて</a:t>
            </a:r>
            <a:r>
              <a:rPr kumimoji="1"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います。</a:t>
            </a:r>
            <a:endParaRPr kumimoji="1" lang="ja-JP" altLang="en-US" sz="1400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655173"/>
              </p:ext>
            </p:extLst>
          </p:nvPr>
        </p:nvGraphicFramePr>
        <p:xfrm>
          <a:off x="543950" y="1710320"/>
          <a:ext cx="9569939" cy="145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1785">
                  <a:extLst>
                    <a:ext uri="{9D8B030D-6E8A-4147-A177-3AD203B41FA5}">
                      <a16:colId xmlns:a16="http://schemas.microsoft.com/office/drawing/2014/main" val="1524781359"/>
                    </a:ext>
                  </a:extLst>
                </a:gridCol>
                <a:gridCol w="6428154">
                  <a:extLst>
                    <a:ext uri="{9D8B030D-6E8A-4147-A177-3AD203B41FA5}">
                      <a16:colId xmlns:a16="http://schemas.microsoft.com/office/drawing/2014/main" val="41652919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種別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615919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</a:rPr>
                        <a:t>標準的なサービス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游ゴシック Light" panose="020B0300000000000000" pitchFamily="50" charset="-128"/>
                        <a:ea typeface="游ゴシック Light" panose="020B03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</a:rPr>
                        <a:t>訪問介護における「身体介護」に相当する支援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游ゴシック Light" panose="020B0300000000000000" pitchFamily="50" charset="-128"/>
                        <a:ea typeface="游ゴシック Light" panose="020B03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481018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dk1"/>
                          </a:solidFill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</a:rPr>
                        <a:t>生活援助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游ゴシック Light" panose="020B0300000000000000" pitchFamily="50" charset="-128"/>
                        <a:ea typeface="游ゴシック Light" panose="020B03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</a:rPr>
                        <a:t>訪問介護における「生活援助」に相当する支援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游ゴシック Light" panose="020B0300000000000000" pitchFamily="50" charset="-128"/>
                        <a:ea typeface="游ゴシック Light" panose="020B03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747250"/>
                  </a:ext>
                </a:extLst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0" y="6400801"/>
            <a:ext cx="12192000" cy="457199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211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61703" y="1644915"/>
            <a:ext cx="111446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4400" dirty="0"/>
              <a:t>通所</a:t>
            </a:r>
            <a:r>
              <a:rPr lang="ja-JP" altLang="en-US" sz="4400" dirty="0" smtClean="0"/>
              <a:t>型サービス</a:t>
            </a:r>
            <a:endParaRPr kumimoji="1" lang="ja-JP" altLang="en-US" sz="4400" dirty="0"/>
          </a:p>
        </p:txBody>
      </p:sp>
      <p:sp>
        <p:nvSpPr>
          <p:cNvPr id="6" name="正方形/長方形 5"/>
          <p:cNvSpPr/>
          <p:nvPr/>
        </p:nvSpPr>
        <p:spPr>
          <a:xfrm>
            <a:off x="0" y="6400800"/>
            <a:ext cx="12192000" cy="457199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5724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190919" y="591964"/>
            <a:ext cx="5464293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/>
              <a:t>従前相当通所型サービス</a:t>
            </a:r>
            <a:endParaRPr kumimoji="1" lang="ja-JP" altLang="en-US" sz="2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541474" y="626969"/>
            <a:ext cx="5464293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/>
              <a:t>基準緩和通所型サービス</a:t>
            </a:r>
            <a:endParaRPr kumimoji="1" lang="ja-JP" altLang="en-US" sz="2400" dirty="0"/>
          </a:p>
        </p:txBody>
      </p:sp>
      <p:sp>
        <p:nvSpPr>
          <p:cNvPr id="13" name="角丸四角形 12"/>
          <p:cNvSpPr/>
          <p:nvPr/>
        </p:nvSpPr>
        <p:spPr>
          <a:xfrm>
            <a:off x="2988377" y="5423096"/>
            <a:ext cx="5884503" cy="5486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※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要支援２の利用者についても、月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1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回から算定が可能になりました。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　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379315"/>
              </p:ext>
            </p:extLst>
          </p:nvPr>
        </p:nvGraphicFramePr>
        <p:xfrm>
          <a:off x="852100" y="1318604"/>
          <a:ext cx="4620232" cy="37436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9918">
                  <a:extLst>
                    <a:ext uri="{9D8B030D-6E8A-4147-A177-3AD203B41FA5}">
                      <a16:colId xmlns:a16="http://schemas.microsoft.com/office/drawing/2014/main" val="3391448726"/>
                    </a:ext>
                  </a:extLst>
                </a:gridCol>
                <a:gridCol w="1041009">
                  <a:extLst>
                    <a:ext uri="{9D8B030D-6E8A-4147-A177-3AD203B41FA5}">
                      <a16:colId xmlns:a16="http://schemas.microsoft.com/office/drawing/2014/main" val="2674401794"/>
                    </a:ext>
                  </a:extLst>
                </a:gridCol>
                <a:gridCol w="1294228">
                  <a:extLst>
                    <a:ext uri="{9D8B030D-6E8A-4147-A177-3AD203B41FA5}">
                      <a16:colId xmlns:a16="http://schemas.microsoft.com/office/drawing/2014/main" val="1173990695"/>
                    </a:ext>
                  </a:extLst>
                </a:gridCol>
                <a:gridCol w="1055077">
                  <a:extLst>
                    <a:ext uri="{9D8B030D-6E8A-4147-A177-3AD203B41FA5}">
                      <a16:colId xmlns:a16="http://schemas.microsoft.com/office/drawing/2014/main" val="4003234139"/>
                    </a:ext>
                  </a:extLst>
                </a:gridCol>
              </a:tblGrid>
              <a:tr h="338426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６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2520043"/>
                  </a:ext>
                </a:extLst>
              </a:tr>
              <a:tr h="6315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計画に位置づけた回数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/>
                        <a:t>月の利用回数</a:t>
                      </a:r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/>
                        <a:t>基本報酬</a:t>
                      </a:r>
                      <a:endParaRPr lang="en-US" altLang="ja-JP" sz="1400" dirty="0" smtClean="0"/>
                    </a:p>
                    <a:p>
                      <a:pPr algn="ctr"/>
                      <a:r>
                        <a:rPr lang="ja-JP" altLang="en-US" sz="1400" dirty="0" smtClean="0"/>
                        <a:t>単位</a:t>
                      </a:r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/>
                        <a:t>月の上限単位数</a:t>
                      </a:r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085046"/>
                  </a:ext>
                </a:extLst>
              </a:tr>
              <a:tr h="678967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週１回程度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kumimoji="1" lang="en-US" altLang="ja-JP" sz="120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</a:rPr>
                        <a:t>（要支援１・事業対象者）</a:t>
                      </a:r>
                      <a:endParaRPr kumimoji="1" lang="ja-JP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/>
                        <a:t>４回まで</a:t>
                      </a:r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 smtClean="0"/>
                        <a:t>436</a:t>
                      </a:r>
                      <a:r>
                        <a:rPr lang="ja-JP" altLang="en-US" sz="1400" dirty="0" smtClean="0"/>
                        <a:t>単位</a:t>
                      </a:r>
                      <a:r>
                        <a:rPr lang="en-US" altLang="ja-JP" sz="1400" dirty="0" smtClean="0"/>
                        <a:t>/</a:t>
                      </a:r>
                      <a:r>
                        <a:rPr lang="ja-JP" altLang="en-US" sz="1400" dirty="0" smtClean="0"/>
                        <a:t>回</a:t>
                      </a:r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ja-JP" sz="1400" smtClean="0"/>
                        <a:t>1,798</a:t>
                      </a:r>
                      <a:r>
                        <a:rPr lang="ja-JP" altLang="en-US" sz="1400" smtClean="0"/>
                        <a:t>単位</a:t>
                      </a:r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6800825"/>
                  </a:ext>
                </a:extLst>
              </a:tr>
              <a:tr h="67896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</a:rPr>
                        <a:t>４回超</a:t>
                      </a:r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 smtClean="0"/>
                        <a:t>1,798</a:t>
                      </a:r>
                      <a:r>
                        <a:rPr lang="ja-JP" altLang="en-US" sz="1400" dirty="0" smtClean="0"/>
                        <a:t>単位</a:t>
                      </a:r>
                      <a:r>
                        <a:rPr lang="en-US" altLang="ja-JP" sz="1400" dirty="0" smtClean="0"/>
                        <a:t>/</a:t>
                      </a:r>
                      <a:r>
                        <a:rPr lang="ja-JP" altLang="en-US" sz="1400" dirty="0" smtClean="0"/>
                        <a:t>月</a:t>
                      </a:r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490508"/>
                  </a:ext>
                </a:extLst>
              </a:tr>
              <a:tr h="67896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週２回程度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</a:rPr>
                        <a:t>（要支援</a:t>
                      </a:r>
                      <a:r>
                        <a:rPr kumimoji="1" lang="en-US" altLang="ja-JP" sz="12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</a:rPr>
                        <a:t>・</a:t>
                      </a:r>
                      <a:endParaRPr kumimoji="1" lang="en-US" altLang="ja-JP" sz="12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</a:rPr>
                        <a:t>事業対象者）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</a:rPr>
                        <a:t>８回まで</a:t>
                      </a:r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smtClean="0"/>
                        <a:t>447</a:t>
                      </a:r>
                      <a:r>
                        <a:rPr lang="ja-JP" altLang="en-US" sz="1400" dirty="0" smtClean="0"/>
                        <a:t>単位</a:t>
                      </a:r>
                      <a:r>
                        <a:rPr lang="en-US" altLang="ja-JP" sz="1400" dirty="0" smtClean="0"/>
                        <a:t>/</a:t>
                      </a:r>
                      <a:r>
                        <a:rPr lang="ja-JP" altLang="en-US" sz="1400" dirty="0" smtClean="0"/>
                        <a:t>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ja-JP" sz="1400" dirty="0" smtClean="0"/>
                        <a:t>3,621</a:t>
                      </a:r>
                      <a:r>
                        <a:rPr lang="ja-JP" altLang="en-US" sz="1400" dirty="0" smtClean="0"/>
                        <a:t>単位</a:t>
                      </a:r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5430807"/>
                  </a:ext>
                </a:extLst>
              </a:tr>
              <a:tr h="67896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</a:rPr>
                        <a:t>８回超</a:t>
                      </a:r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smtClean="0"/>
                        <a:t>3,621</a:t>
                      </a:r>
                      <a:r>
                        <a:rPr lang="ja-JP" altLang="en-US" sz="1400" dirty="0" smtClean="0"/>
                        <a:t>単位</a:t>
                      </a:r>
                      <a:r>
                        <a:rPr lang="en-US" altLang="ja-JP" sz="1400" dirty="0" smtClean="0"/>
                        <a:t>/</a:t>
                      </a:r>
                      <a:r>
                        <a:rPr lang="ja-JP" altLang="en-US" sz="1400" dirty="0" smtClean="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1522109"/>
                  </a:ext>
                </a:extLst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529372"/>
              </p:ext>
            </p:extLst>
          </p:nvPr>
        </p:nvGraphicFramePr>
        <p:xfrm>
          <a:off x="6766558" y="1318604"/>
          <a:ext cx="4620232" cy="37436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9918">
                  <a:extLst>
                    <a:ext uri="{9D8B030D-6E8A-4147-A177-3AD203B41FA5}">
                      <a16:colId xmlns:a16="http://schemas.microsoft.com/office/drawing/2014/main" val="3391448726"/>
                    </a:ext>
                  </a:extLst>
                </a:gridCol>
                <a:gridCol w="1041009">
                  <a:extLst>
                    <a:ext uri="{9D8B030D-6E8A-4147-A177-3AD203B41FA5}">
                      <a16:colId xmlns:a16="http://schemas.microsoft.com/office/drawing/2014/main" val="2674401794"/>
                    </a:ext>
                  </a:extLst>
                </a:gridCol>
                <a:gridCol w="1294228">
                  <a:extLst>
                    <a:ext uri="{9D8B030D-6E8A-4147-A177-3AD203B41FA5}">
                      <a16:colId xmlns:a16="http://schemas.microsoft.com/office/drawing/2014/main" val="1173990695"/>
                    </a:ext>
                  </a:extLst>
                </a:gridCol>
                <a:gridCol w="1055077">
                  <a:extLst>
                    <a:ext uri="{9D8B030D-6E8A-4147-A177-3AD203B41FA5}">
                      <a16:colId xmlns:a16="http://schemas.microsoft.com/office/drawing/2014/main" val="4003234139"/>
                    </a:ext>
                  </a:extLst>
                </a:gridCol>
              </a:tblGrid>
              <a:tr h="338426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６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2520043"/>
                  </a:ext>
                </a:extLst>
              </a:tr>
              <a:tr h="6315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計画に位置づけた回数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/>
                        <a:t>月の利用回数</a:t>
                      </a:r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/>
                        <a:t>基本報酬</a:t>
                      </a:r>
                      <a:endParaRPr lang="en-US" altLang="ja-JP" sz="1400" dirty="0" smtClean="0"/>
                    </a:p>
                    <a:p>
                      <a:pPr algn="ctr"/>
                      <a:r>
                        <a:rPr lang="ja-JP" altLang="en-US" sz="1400" dirty="0" smtClean="0"/>
                        <a:t>単位</a:t>
                      </a:r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/>
                        <a:t>月の上限単位数</a:t>
                      </a:r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085046"/>
                  </a:ext>
                </a:extLst>
              </a:tr>
              <a:tr h="678967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週１回程度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kumimoji="1" lang="en-US" altLang="ja-JP" sz="120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</a:rPr>
                        <a:t>（要支援１・事業対象者）</a:t>
                      </a:r>
                      <a:endParaRPr kumimoji="1" lang="ja-JP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/>
                        <a:t>４回まで</a:t>
                      </a:r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b="0" dirty="0" smtClean="0"/>
                        <a:t>348</a:t>
                      </a:r>
                      <a:r>
                        <a:rPr lang="ja-JP" altLang="en-US" sz="1400" dirty="0" smtClean="0"/>
                        <a:t>単位</a:t>
                      </a:r>
                      <a:r>
                        <a:rPr lang="en-US" altLang="ja-JP" sz="1400" dirty="0" smtClean="0"/>
                        <a:t>/</a:t>
                      </a:r>
                      <a:r>
                        <a:rPr lang="ja-JP" altLang="en-US" sz="1400" dirty="0" smtClean="0"/>
                        <a:t>回</a:t>
                      </a:r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ja-JP" sz="1400" b="0" dirty="0" smtClean="0"/>
                        <a:t>1,438</a:t>
                      </a:r>
                      <a:r>
                        <a:rPr lang="ja-JP" altLang="en-US" sz="1400" dirty="0" smtClean="0"/>
                        <a:t>単位</a:t>
                      </a:r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6800825"/>
                  </a:ext>
                </a:extLst>
              </a:tr>
              <a:tr h="67896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</a:rPr>
                        <a:t>４回超</a:t>
                      </a:r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b="0" dirty="0" smtClean="0"/>
                        <a:t>1,438</a:t>
                      </a:r>
                      <a:r>
                        <a:rPr lang="ja-JP" altLang="en-US" sz="1400" dirty="0" smtClean="0"/>
                        <a:t>単位</a:t>
                      </a:r>
                      <a:r>
                        <a:rPr lang="en-US" altLang="ja-JP" sz="1400" dirty="0" smtClean="0"/>
                        <a:t>/</a:t>
                      </a:r>
                      <a:r>
                        <a:rPr lang="ja-JP" altLang="en-US" sz="1400" dirty="0" smtClean="0"/>
                        <a:t>月</a:t>
                      </a:r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490508"/>
                  </a:ext>
                </a:extLst>
              </a:tr>
              <a:tr h="67896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週２回程度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</a:rPr>
                        <a:t>（要支援</a:t>
                      </a:r>
                      <a:r>
                        <a:rPr kumimoji="1" lang="en-US" altLang="ja-JP" sz="12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</a:rPr>
                        <a:t>・</a:t>
                      </a:r>
                      <a:endParaRPr kumimoji="1" lang="en-US" altLang="ja-JP" sz="12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</a:rPr>
                        <a:t>事業対象者）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</a:rPr>
                        <a:t>８回まで</a:t>
                      </a:r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dirty="0" smtClean="0"/>
                        <a:t>348</a:t>
                      </a:r>
                      <a:r>
                        <a:rPr lang="ja-JP" altLang="en-US" sz="1400" dirty="0" smtClean="0"/>
                        <a:t>単位</a:t>
                      </a:r>
                      <a:r>
                        <a:rPr lang="en-US" altLang="ja-JP" sz="1400" dirty="0" smtClean="0"/>
                        <a:t>/</a:t>
                      </a:r>
                      <a:r>
                        <a:rPr lang="ja-JP" altLang="en-US" sz="1400" dirty="0" smtClean="0"/>
                        <a:t>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ja-JP" sz="1400" b="0" dirty="0" smtClean="0"/>
                        <a:t>2,801</a:t>
                      </a:r>
                      <a:r>
                        <a:rPr lang="ja-JP" altLang="en-US" sz="1400" dirty="0" smtClean="0"/>
                        <a:t>単位</a:t>
                      </a:r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5430807"/>
                  </a:ext>
                </a:extLst>
              </a:tr>
              <a:tr h="67896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</a:rPr>
                        <a:t>８回超</a:t>
                      </a:r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dirty="0" smtClean="0"/>
                        <a:t>2,801</a:t>
                      </a:r>
                      <a:r>
                        <a:rPr lang="ja-JP" altLang="en-US" sz="1400" dirty="0" smtClean="0"/>
                        <a:t>単位</a:t>
                      </a:r>
                      <a:r>
                        <a:rPr lang="en-US" altLang="ja-JP" sz="1400" dirty="0" smtClean="0"/>
                        <a:t>/</a:t>
                      </a:r>
                      <a:r>
                        <a:rPr lang="ja-JP" altLang="en-US" sz="1400" dirty="0" smtClean="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15221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5601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983</TotalTime>
  <Words>829</Words>
  <Application>Microsoft Office PowerPoint</Application>
  <PresentationFormat>ワイド画面</PresentationFormat>
  <Paragraphs>197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HG丸ｺﾞｼｯｸM-PRO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〇併用の例：要支援１の認定の人が週1回程度利用の場合のクロス表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</dc:creator>
  <cp:lastModifiedBy>iUser</cp:lastModifiedBy>
  <cp:revision>67</cp:revision>
  <cp:lastPrinted>2024-04-22T00:12:41Z</cp:lastPrinted>
  <dcterms:created xsi:type="dcterms:W3CDTF">2024-04-12T05:47:22Z</dcterms:created>
  <dcterms:modified xsi:type="dcterms:W3CDTF">2024-04-23T02:47:45Z</dcterms:modified>
</cp:coreProperties>
</file>