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Lst>
  <p:sldSz cx="7775575" cy="109093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7E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2" d="100"/>
          <a:sy n="42" d="100"/>
        </p:scale>
        <p:origin x="208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83" name="図 60">
            <a:extLst>
              <a:ext uri="{FF2B5EF4-FFF2-40B4-BE49-F238E27FC236}">
                <a16:creationId xmlns:a16="http://schemas.microsoft.com/office/drawing/2014/main" id="{C14E0C5C-C3FB-2985-247F-CE86C6C92B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81580"/>
          <a:stretch>
            <a:fillRect/>
          </a:stretch>
        </p:blipFill>
        <p:spPr bwMode="auto">
          <a:xfrm>
            <a:off x="49211" y="0"/>
            <a:ext cx="7677151" cy="2000250"/>
          </a:xfrm>
          <a:prstGeom prst="rect">
            <a:avLst/>
          </a:prstGeom>
          <a:noFill/>
          <a:extLst>
            <a:ext uri="{909E8E84-426E-40DD-AFC4-6F175D3DCCD1}">
              <a14:hiddenFill xmlns:a14="http://schemas.microsoft.com/office/drawing/2010/main">
                <a:solidFill>
                  <a:srgbClr val="FFFFFF"/>
                </a:solidFill>
              </a14:hiddenFill>
            </a:ext>
          </a:extLst>
        </p:spPr>
      </p:pic>
      <p:grpSp>
        <p:nvGrpSpPr>
          <p:cNvPr id="2117" name="グループ化 2116">
            <a:extLst>
              <a:ext uri="{FF2B5EF4-FFF2-40B4-BE49-F238E27FC236}">
                <a16:creationId xmlns:a16="http://schemas.microsoft.com/office/drawing/2014/main" id="{8416E973-2315-FE1F-FC7D-00D74988EB71}"/>
              </a:ext>
            </a:extLst>
          </p:cNvPr>
          <p:cNvGrpSpPr/>
          <p:nvPr/>
        </p:nvGrpSpPr>
        <p:grpSpPr>
          <a:xfrm>
            <a:off x="187323" y="1200531"/>
            <a:ext cx="7400925" cy="9507220"/>
            <a:chOff x="0" y="0"/>
            <a:chExt cx="7400925" cy="9507220"/>
          </a:xfrm>
        </p:grpSpPr>
        <p:pic>
          <p:nvPicPr>
            <p:cNvPr id="2118" name="図 2117">
              <a:extLst>
                <a:ext uri="{FF2B5EF4-FFF2-40B4-BE49-F238E27FC236}">
                  <a16:creationId xmlns:a16="http://schemas.microsoft.com/office/drawing/2014/main" id="{3E1C7967-DF37-84C1-AA3A-05E35DACCFCE}"/>
                </a:ext>
              </a:extLst>
            </p:cNvPr>
            <p:cNvPicPr>
              <a:picLocks noChangeAspect="1"/>
            </p:cNvPicPr>
            <p:nvPr/>
          </p:nvPicPr>
          <p:blipFill rotWithShape="1">
            <a:blip r:embed="rId3">
              <a:extLst>
                <a:ext uri="{28A0092B-C50C-407E-A947-70E740481C1C}">
                  <a14:useLocalDpi xmlns:a14="http://schemas.microsoft.com/office/drawing/2010/main" val="0"/>
                </a:ext>
              </a:extLst>
            </a:blip>
            <a:srcRect l="8163" t="24706" b="22353"/>
            <a:stretch/>
          </p:blipFill>
          <p:spPr bwMode="auto">
            <a:xfrm>
              <a:off x="152400" y="3257550"/>
              <a:ext cx="2397760" cy="798830"/>
            </a:xfrm>
            <a:prstGeom prst="rect">
              <a:avLst/>
            </a:prstGeom>
            <a:noFill/>
            <a:ln>
              <a:noFill/>
            </a:ln>
            <a:extLst>
              <a:ext uri="{53640926-AAD7-44D8-BBD7-CCE9431645EC}">
                <a14:shadowObscured xmlns:a14="http://schemas.microsoft.com/office/drawing/2010/main"/>
              </a:ext>
            </a:extLst>
          </p:spPr>
        </p:pic>
        <p:sp>
          <p:nvSpPr>
            <p:cNvPr id="2119" name="角丸四角形 120">
              <a:extLst>
                <a:ext uri="{FF2B5EF4-FFF2-40B4-BE49-F238E27FC236}">
                  <a16:creationId xmlns:a16="http://schemas.microsoft.com/office/drawing/2014/main" id="{E6626E55-0379-0117-B675-668EBC723499}"/>
                </a:ext>
              </a:extLst>
            </p:cNvPr>
            <p:cNvSpPr/>
            <p:nvPr/>
          </p:nvSpPr>
          <p:spPr>
            <a:xfrm>
              <a:off x="190500" y="647701"/>
              <a:ext cx="2139351" cy="2466340"/>
            </a:xfrm>
            <a:prstGeom prst="roundRect">
              <a:avLst/>
            </a:prstGeom>
            <a:solidFill>
              <a:schemeClr val="tx1">
                <a:lumMod val="75000"/>
                <a:lumOff val="25000"/>
              </a:scheme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121" name="テキスト ボックス 121">
              <a:extLst>
                <a:ext uri="{FF2B5EF4-FFF2-40B4-BE49-F238E27FC236}">
                  <a16:creationId xmlns:a16="http://schemas.microsoft.com/office/drawing/2014/main" id="{5AFF7EE9-51C0-39DE-4A90-60399D3B768D}"/>
                </a:ext>
              </a:extLst>
            </p:cNvPr>
            <p:cNvSpPr txBox="1"/>
            <p:nvPr/>
          </p:nvSpPr>
          <p:spPr>
            <a:xfrm>
              <a:off x="151066" y="710035"/>
              <a:ext cx="2209864" cy="2501661"/>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buNone/>
              </a:pPr>
              <a:r>
                <a:rPr lang="ja-JP" sz="1200" b="1" kern="100" dirty="0">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自治会とは？</a:t>
              </a:r>
              <a:endParaRPr lang="en-US" altLang="ja-JP" sz="1200" b="1" kern="100" dirty="0">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a:buNone/>
              </a:pPr>
              <a:endParaRPr lang="ja-JP" sz="6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Bef>
                  <a:spcPts val="360"/>
                </a:spcBef>
                <a:buNone/>
              </a:pPr>
              <a:r>
                <a:rPr lang="ja-JP" sz="900" kern="100" dirty="0">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自治会は、自分たちが住んでいる地域をより住みやすくするために、住民が主体となって自主的に活動している任意組織です。</a:t>
              </a:r>
              <a:endParaRPr 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buNone/>
              </a:pPr>
              <a:r>
                <a:rPr lang="ja-JP" sz="900" kern="100" dirty="0">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日常生活で身近なごみ問題・地域福祉・道路・防災・防犯など、多くの分野において、自治会は行政と連携し、住民の立場に立って、地域課題の解決に取り組んでいます。</a:t>
              </a:r>
              <a:endParaRPr 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sz="900" kern="100" dirty="0">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一人ひとりのつながりを深め、ふれあいの輪を広げ、より心豊かな活力ある住みよいまちづくりのために、自治会はとても大きな役割を果たしています。</a:t>
              </a:r>
              <a:endParaRPr 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122" name="角丸四角形 122">
              <a:extLst>
                <a:ext uri="{FF2B5EF4-FFF2-40B4-BE49-F238E27FC236}">
                  <a16:creationId xmlns:a16="http://schemas.microsoft.com/office/drawing/2014/main" id="{D91924F0-DF74-E557-C9F2-D0287ED6FEC1}"/>
                </a:ext>
              </a:extLst>
            </p:cNvPr>
            <p:cNvSpPr/>
            <p:nvPr/>
          </p:nvSpPr>
          <p:spPr>
            <a:xfrm>
              <a:off x="2457450" y="2228850"/>
              <a:ext cx="4763069" cy="951865"/>
            </a:xfrm>
            <a:prstGeom prst="roundRect">
              <a:avLst>
                <a:gd name="adj" fmla="val 36740"/>
              </a:avLst>
            </a:prstGeom>
            <a:solidFill>
              <a:schemeClr val="bg1">
                <a:lumMod val="85000"/>
              </a:scheme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123" name="テキスト ボックス 123">
              <a:extLst>
                <a:ext uri="{FF2B5EF4-FFF2-40B4-BE49-F238E27FC236}">
                  <a16:creationId xmlns:a16="http://schemas.microsoft.com/office/drawing/2014/main" id="{17E81CC6-7398-AB5A-CB17-FEB1CDC1E840}"/>
                </a:ext>
              </a:extLst>
            </p:cNvPr>
            <p:cNvSpPr txBox="1"/>
            <p:nvPr/>
          </p:nvSpPr>
          <p:spPr>
            <a:xfrm>
              <a:off x="2552700" y="2323782"/>
              <a:ext cx="4572000" cy="101409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609600" indent="-609600" algn="just"/>
              <a:r>
                <a:rPr lang="ja-JP" sz="2400" b="1" kern="0" dirty="0">
                  <a:ln w="9525" cap="rnd" cmpd="sng" algn="ctr">
                    <a:solidFill>
                      <a:srgbClr val="000000"/>
                    </a:solidFill>
                    <a:prstDash val="solid"/>
                    <a:bevel/>
                  </a:ln>
                  <a:effectLst/>
                  <a:latin typeface="游明朝" panose="02020400000000000000" pitchFamily="18" charset="-128"/>
                  <a:ea typeface="AR P丸ゴシック体M"/>
                  <a:cs typeface="Times New Roman" panose="02020603050405020304" pitchFamily="18" charset="0"/>
                </a:rPr>
                <a:t>～お住まいの地域の自治会活動に参加してみませんか～</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124" name="テキスト ボックス 124">
              <a:extLst>
                <a:ext uri="{FF2B5EF4-FFF2-40B4-BE49-F238E27FC236}">
                  <a16:creationId xmlns:a16="http://schemas.microsoft.com/office/drawing/2014/main" id="{564E60E0-9228-1D2C-0185-B6BB3FC94683}"/>
                </a:ext>
              </a:extLst>
            </p:cNvPr>
            <p:cNvSpPr txBox="1"/>
            <p:nvPr/>
          </p:nvSpPr>
          <p:spPr>
            <a:xfrm>
              <a:off x="361950" y="4514850"/>
              <a:ext cx="1998980" cy="96837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sz="9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自治会では、隣近所をはじめとする地域の方との連携、助け合いのほか、様々な活動をしており、市などからの情報とあわせて、文書回覧・電子回覧や掲示板により、みなさまにお知らせしています。</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125" name="テキスト ボックス 125">
              <a:extLst>
                <a:ext uri="{FF2B5EF4-FFF2-40B4-BE49-F238E27FC236}">
                  <a16:creationId xmlns:a16="http://schemas.microsoft.com/office/drawing/2014/main" id="{313C516A-DAA7-23AC-7AB1-1E164F3FB08A}"/>
                </a:ext>
              </a:extLst>
            </p:cNvPr>
            <p:cNvSpPr txBox="1"/>
            <p:nvPr/>
          </p:nvSpPr>
          <p:spPr>
            <a:xfrm>
              <a:off x="361950" y="5867400"/>
              <a:ext cx="1998980" cy="223774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buNone/>
              </a:pPr>
              <a:r>
                <a:rPr lang="ja-JP" sz="14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みなさまへ</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spcBef>
                  <a:spcPts val="360"/>
                </a:spcBef>
                <a:buNone/>
              </a:pPr>
              <a:r>
                <a:rPr lang="ja-JP" sz="9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災害時には、自らの命を守る「自助」に加え、地域住民で助け合う「共助」も大きな支えとなります。高齢になってからの一人暮らしに周囲からの温かな見守りがあれば安心して過ごすことができます。自治会の活動に参加することにより、近隣住民の方と顔なじみになり､地域コミュニティを通じて多くの人とのつながりも生まれてきます。自治会活動へのご参加をお待ちしております。</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en-US" sz="9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126" name="円/楕円 126">
              <a:extLst>
                <a:ext uri="{FF2B5EF4-FFF2-40B4-BE49-F238E27FC236}">
                  <a16:creationId xmlns:a16="http://schemas.microsoft.com/office/drawing/2014/main" id="{327D2D3B-4049-214D-5E4D-5813DF1B80A5}"/>
                </a:ext>
              </a:extLst>
            </p:cNvPr>
            <p:cNvSpPr/>
            <p:nvPr/>
          </p:nvSpPr>
          <p:spPr>
            <a:xfrm>
              <a:off x="2609850" y="3562350"/>
              <a:ext cx="2347415" cy="2388358"/>
            </a:xfrm>
            <a:prstGeom prst="ellipse">
              <a:avLst/>
            </a:prstGeom>
            <a:solidFill>
              <a:schemeClr val="bg1">
                <a:lumMod val="85000"/>
              </a:scheme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127" name="円/楕円 127">
              <a:extLst>
                <a:ext uri="{FF2B5EF4-FFF2-40B4-BE49-F238E27FC236}">
                  <a16:creationId xmlns:a16="http://schemas.microsoft.com/office/drawing/2014/main" id="{FD35E22E-7B0E-4C6C-96FB-838B97A362E3}"/>
                </a:ext>
              </a:extLst>
            </p:cNvPr>
            <p:cNvSpPr/>
            <p:nvPr/>
          </p:nvSpPr>
          <p:spPr>
            <a:xfrm>
              <a:off x="4838700" y="3562350"/>
              <a:ext cx="2347415" cy="2388358"/>
            </a:xfrm>
            <a:prstGeom prst="ellipse">
              <a:avLst/>
            </a:prstGeom>
            <a:solidFill>
              <a:schemeClr val="bg1">
                <a:lumMod val="85000"/>
              </a:scheme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128" name="円/楕円 128">
              <a:extLst>
                <a:ext uri="{FF2B5EF4-FFF2-40B4-BE49-F238E27FC236}">
                  <a16:creationId xmlns:a16="http://schemas.microsoft.com/office/drawing/2014/main" id="{1D9C703E-B5FC-C517-D140-90B40E3A483B}"/>
                </a:ext>
              </a:extLst>
            </p:cNvPr>
            <p:cNvSpPr/>
            <p:nvPr/>
          </p:nvSpPr>
          <p:spPr>
            <a:xfrm>
              <a:off x="4838700" y="5734050"/>
              <a:ext cx="2347415" cy="2388358"/>
            </a:xfrm>
            <a:prstGeom prst="ellipse">
              <a:avLst/>
            </a:prstGeom>
            <a:solidFill>
              <a:schemeClr val="bg1">
                <a:lumMod val="85000"/>
              </a:scheme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129" name="円/楕円 129">
              <a:extLst>
                <a:ext uri="{FF2B5EF4-FFF2-40B4-BE49-F238E27FC236}">
                  <a16:creationId xmlns:a16="http://schemas.microsoft.com/office/drawing/2014/main" id="{DCD59FA0-3942-4CC7-B131-1367935F489D}"/>
                </a:ext>
              </a:extLst>
            </p:cNvPr>
            <p:cNvSpPr/>
            <p:nvPr/>
          </p:nvSpPr>
          <p:spPr>
            <a:xfrm>
              <a:off x="2609850" y="5734050"/>
              <a:ext cx="2347415" cy="2388358"/>
            </a:xfrm>
            <a:prstGeom prst="ellipse">
              <a:avLst/>
            </a:prstGeom>
            <a:solidFill>
              <a:schemeClr val="bg1">
                <a:lumMod val="85000"/>
              </a:scheme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130" name="テキスト ボックス 130">
              <a:extLst>
                <a:ext uri="{FF2B5EF4-FFF2-40B4-BE49-F238E27FC236}">
                  <a16:creationId xmlns:a16="http://schemas.microsoft.com/office/drawing/2014/main" id="{EAAC8D06-72CD-2547-7FBB-DC0ECAA4DA10}"/>
                </a:ext>
              </a:extLst>
            </p:cNvPr>
            <p:cNvSpPr txBox="1"/>
            <p:nvPr/>
          </p:nvSpPr>
          <p:spPr>
            <a:xfrm>
              <a:off x="3352800" y="3714750"/>
              <a:ext cx="837565" cy="474980"/>
            </a:xfrm>
            <a:prstGeom prst="rect">
              <a:avLst/>
            </a:prstGeom>
            <a:noFill/>
            <a:ln>
              <a:noFill/>
            </a:ln>
            <a:effectLst/>
          </p:spPr>
          <p:txBody>
            <a:bodyPr rot="0" spcFirstLastPara="0" vert="horz" wrap="none" lIns="74295" tIns="8890" rIns="74295" bIns="8890" numCol="1" spcCol="0" rtlCol="0" fromWordArt="0" anchor="t" anchorCtr="0" forceAA="0" compatLnSpc="1">
              <a:prstTxWarp prst="textNoShape">
                <a:avLst/>
              </a:prstTxWarp>
              <a:spAutoFit/>
            </a:bodyPr>
            <a:lstStyle/>
            <a:p>
              <a:pPr algn="ctr"/>
              <a:r>
                <a:rPr lang="ja-JP" sz="1800" b="1" kern="100">
                  <a:ln w="12700" cap="flat" cmpd="sng" algn="ctr">
                    <a:solidFill>
                      <a:srgbClr val="000000"/>
                    </a:solidFill>
                    <a:prstDash val="solid"/>
                    <a:round/>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福　祉</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131" name="テキスト ボックス 131">
              <a:extLst>
                <a:ext uri="{FF2B5EF4-FFF2-40B4-BE49-F238E27FC236}">
                  <a16:creationId xmlns:a16="http://schemas.microsoft.com/office/drawing/2014/main" id="{46678D08-576A-8738-05CD-6C3B15699B48}"/>
                </a:ext>
              </a:extLst>
            </p:cNvPr>
            <p:cNvSpPr txBox="1"/>
            <p:nvPr/>
          </p:nvSpPr>
          <p:spPr>
            <a:xfrm>
              <a:off x="5181600" y="6000750"/>
              <a:ext cx="1816735" cy="610870"/>
            </a:xfrm>
            <a:prstGeom prst="rect">
              <a:avLst/>
            </a:prstGeom>
            <a:noFill/>
            <a:ln>
              <a:noFill/>
            </a:ln>
            <a:effectLst/>
          </p:spPr>
          <p:txBody>
            <a:bodyPr rot="0" spcFirstLastPara="0" vert="horz" wrap="square" lIns="74295" tIns="8890" rIns="74295" bIns="8890" numCol="1" spcCol="0" rtlCol="0" fromWordArt="0" anchor="t" anchorCtr="0" forceAA="0" compatLnSpc="1">
              <a:prstTxWarp prst="textNoShape">
                <a:avLst/>
              </a:prstTxWarp>
              <a:spAutoFit/>
            </a:bodyPr>
            <a:lstStyle/>
            <a:p>
              <a:pPr algn="ctr"/>
              <a:r>
                <a:rPr lang="ja-JP" sz="1800" b="1" kern="100">
                  <a:ln w="9525" cap="flat" cmpd="sng" algn="ctr">
                    <a:solidFill>
                      <a:srgbClr val="000000"/>
                    </a:solidFill>
                    <a:prstDash val="solid"/>
                    <a:round/>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地域との交流・活性化</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132" name="テキスト ボックス 132">
              <a:extLst>
                <a:ext uri="{FF2B5EF4-FFF2-40B4-BE49-F238E27FC236}">
                  <a16:creationId xmlns:a16="http://schemas.microsoft.com/office/drawing/2014/main" id="{96A441A3-5A90-EF83-9E2C-0E4B6D597161}"/>
                </a:ext>
              </a:extLst>
            </p:cNvPr>
            <p:cNvSpPr txBox="1"/>
            <p:nvPr/>
          </p:nvSpPr>
          <p:spPr>
            <a:xfrm>
              <a:off x="3371850" y="5886450"/>
              <a:ext cx="837565" cy="474980"/>
            </a:xfrm>
            <a:prstGeom prst="rect">
              <a:avLst/>
            </a:prstGeom>
            <a:noFill/>
            <a:ln>
              <a:noFill/>
            </a:ln>
            <a:effectLst/>
          </p:spPr>
          <p:txBody>
            <a:bodyPr rot="0" spcFirstLastPara="0" vert="horz" wrap="none" lIns="74295" tIns="8890" rIns="74295" bIns="8890" numCol="1" spcCol="0" rtlCol="0" fromWordArt="0" anchor="t" anchorCtr="0" forceAA="0" compatLnSpc="1">
              <a:prstTxWarp prst="textNoShape">
                <a:avLst/>
              </a:prstTxWarp>
              <a:spAutoFit/>
            </a:bodyPr>
            <a:lstStyle/>
            <a:p>
              <a:pPr algn="ctr"/>
              <a:r>
                <a:rPr lang="ja-JP" sz="1800" b="1" kern="100">
                  <a:ln w="9525" cap="flat" cmpd="sng" algn="ctr">
                    <a:solidFill>
                      <a:srgbClr val="000000"/>
                    </a:solidFill>
                    <a:prstDash val="solid"/>
                    <a:round/>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環　境</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133" name="テキスト ボックス 133">
              <a:extLst>
                <a:ext uri="{FF2B5EF4-FFF2-40B4-BE49-F238E27FC236}">
                  <a16:creationId xmlns:a16="http://schemas.microsoft.com/office/drawing/2014/main" id="{AB27D80B-F17B-D7EC-64DA-D55180948810}"/>
                </a:ext>
              </a:extLst>
            </p:cNvPr>
            <p:cNvSpPr txBox="1"/>
            <p:nvPr/>
          </p:nvSpPr>
          <p:spPr>
            <a:xfrm>
              <a:off x="5257800" y="3810000"/>
              <a:ext cx="1525905" cy="610870"/>
            </a:xfrm>
            <a:prstGeom prst="rect">
              <a:avLst/>
            </a:prstGeom>
            <a:noFill/>
            <a:ln>
              <a:noFill/>
            </a:ln>
            <a:effectLst/>
          </p:spPr>
          <p:txBody>
            <a:bodyPr rot="0" spcFirstLastPara="0" vert="horz" wrap="none" lIns="74295" tIns="8890" rIns="74295" bIns="8890" numCol="1" spcCol="0" rtlCol="0" fromWordArt="0" anchor="t" anchorCtr="0" forceAA="0" compatLnSpc="1">
              <a:prstTxWarp prst="textNoShape">
                <a:avLst/>
              </a:prstTxWarp>
              <a:spAutoFit/>
            </a:bodyPr>
            <a:lstStyle/>
            <a:p>
              <a:pPr algn="ctr">
                <a:buNone/>
              </a:pPr>
              <a:r>
                <a:rPr lang="ja-JP" sz="1800" b="1" kern="100">
                  <a:ln w="9525" cap="flat" cmpd="sng" algn="ctr">
                    <a:solidFill>
                      <a:srgbClr val="000000"/>
                    </a:solidFill>
                    <a:prstDash val="solid"/>
                    <a:round/>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安全・安心の</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ctr"/>
              <a:r>
                <a:rPr lang="ja-JP" sz="1800" b="1" kern="100">
                  <a:ln w="9525" cap="flat" cmpd="sng" algn="ctr">
                    <a:solidFill>
                      <a:srgbClr val="000000"/>
                    </a:solidFill>
                    <a:prstDash val="solid"/>
                    <a:round/>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まちづくり</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134" name="テキスト ボックス 134">
              <a:extLst>
                <a:ext uri="{FF2B5EF4-FFF2-40B4-BE49-F238E27FC236}">
                  <a16:creationId xmlns:a16="http://schemas.microsoft.com/office/drawing/2014/main" id="{2D7C7C68-33FF-8F59-1CEC-6C639D456A21}"/>
                </a:ext>
              </a:extLst>
            </p:cNvPr>
            <p:cNvSpPr txBox="1"/>
            <p:nvPr/>
          </p:nvSpPr>
          <p:spPr>
            <a:xfrm>
              <a:off x="2800350" y="4171950"/>
              <a:ext cx="1831975" cy="610870"/>
            </a:xfrm>
            <a:prstGeom prst="rect">
              <a:avLst/>
            </a:prstGeom>
            <a:noFill/>
            <a:ln>
              <a:noFill/>
            </a:ln>
            <a:effectLst/>
          </p:spPr>
          <p:txBody>
            <a:bodyPr rot="0" spcFirstLastPara="0" vert="horz" wrap="none" lIns="74295" tIns="8890" rIns="74295" bIns="8890" numCol="1" spcCol="0" rtlCol="0" fromWordArt="0" anchor="t" anchorCtr="0" forceAA="0" compatLnSpc="1">
              <a:prstTxWarp prst="textNoShape">
                <a:avLst/>
              </a:prstTxWarp>
              <a:spAutoFit/>
            </a:bodyPr>
            <a:lstStyle/>
            <a:p>
              <a:pPr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●高齢者サロン・カフェ</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●百歳体操・健康講座</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ctr"/>
              <a:r>
                <a:rPr lang="en-US" sz="1200" b="1" kern="100">
                  <a:ln>
                    <a:noFill/>
                  </a:ln>
                  <a:solidFill>
                    <a:srgbClr val="007E7B"/>
                  </a:solidFill>
                  <a:effectLst/>
                  <a:latin typeface="HG丸ｺﾞｼｯｸM-PRO" panose="020F0600000000000000"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135" name="テキスト ボックス 135">
              <a:extLst>
                <a:ext uri="{FF2B5EF4-FFF2-40B4-BE49-F238E27FC236}">
                  <a16:creationId xmlns:a16="http://schemas.microsoft.com/office/drawing/2014/main" id="{7014CF5E-0170-CF90-CECC-BCFA9DC18F28}"/>
                </a:ext>
              </a:extLst>
            </p:cNvPr>
            <p:cNvSpPr txBox="1"/>
            <p:nvPr/>
          </p:nvSpPr>
          <p:spPr>
            <a:xfrm>
              <a:off x="4933950" y="4438650"/>
              <a:ext cx="2138045" cy="610870"/>
            </a:xfrm>
            <a:prstGeom prst="rect">
              <a:avLst/>
            </a:prstGeom>
            <a:noFill/>
            <a:ln>
              <a:noFill/>
            </a:ln>
            <a:effectLst/>
          </p:spPr>
          <p:txBody>
            <a:bodyPr rot="0" spcFirstLastPara="0" vert="horz" wrap="none" lIns="74295" tIns="8890" rIns="74295" bIns="8890" numCol="1" spcCol="0" rtlCol="0" fromWordArt="0" anchor="t" anchorCtr="0" forceAA="0" compatLnSpc="1">
              <a:prstTxWarp prst="textNoShape">
                <a:avLst/>
              </a:prstTxWarp>
              <a:spAutoFit/>
            </a:bodyPr>
            <a:lstStyle/>
            <a:p>
              <a:pPr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●子どもの登下校時の見守り</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●防災訓練・防犯講座</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r>
                <a:rPr lang="en-US" sz="1200" b="1" kern="100">
                  <a:ln>
                    <a:noFill/>
                  </a:ln>
                  <a:solidFill>
                    <a:srgbClr val="007E7B"/>
                  </a:solidFill>
                  <a:effectLst/>
                  <a:latin typeface="HG丸ｺﾞｼｯｸM-PRO" panose="020F0600000000000000"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136" name="テキスト ボックス 136">
              <a:extLst>
                <a:ext uri="{FF2B5EF4-FFF2-40B4-BE49-F238E27FC236}">
                  <a16:creationId xmlns:a16="http://schemas.microsoft.com/office/drawing/2014/main" id="{1AC505FE-BA7F-30EC-A086-EC680E673164}"/>
                </a:ext>
              </a:extLst>
            </p:cNvPr>
            <p:cNvSpPr txBox="1"/>
            <p:nvPr/>
          </p:nvSpPr>
          <p:spPr>
            <a:xfrm>
              <a:off x="2800350" y="6343650"/>
              <a:ext cx="1985010" cy="1005840"/>
            </a:xfrm>
            <a:prstGeom prst="rect">
              <a:avLst/>
            </a:prstGeom>
            <a:noFill/>
            <a:ln>
              <a:noFill/>
            </a:ln>
            <a:effectLst/>
          </p:spPr>
          <p:txBody>
            <a:bodyPr rot="0" spcFirstLastPara="0" vert="horz" wrap="none" lIns="74295" tIns="8890" rIns="74295" bIns="8890" numCol="1" spcCol="0" rtlCol="0" fromWordArt="0" anchor="t" anchorCtr="0" forceAA="0" compatLnSpc="1">
              <a:prstTxWarp prst="textNoShape">
                <a:avLst/>
              </a:prstTxWarp>
              <a:spAutoFit/>
            </a:bodyPr>
            <a:lstStyle/>
            <a:p>
              <a:pPr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●地域清掃や公園・</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r">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花壇の管理</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●ごみステーションの設置</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indent="1071245"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調整・管理</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r>
                <a:rPr lang="en-US" sz="1200" b="1" kern="100">
                  <a:ln>
                    <a:noFill/>
                  </a:ln>
                  <a:solidFill>
                    <a:srgbClr val="007E7B"/>
                  </a:solidFill>
                  <a:effectLst/>
                  <a:latin typeface="HG丸ｺﾞｼｯｸM-PRO" panose="020F0600000000000000"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137" name="テキスト ボックス 137">
              <a:extLst>
                <a:ext uri="{FF2B5EF4-FFF2-40B4-BE49-F238E27FC236}">
                  <a16:creationId xmlns:a16="http://schemas.microsoft.com/office/drawing/2014/main" id="{0575A6A8-6DF5-793C-30F0-C2386CE6405D}"/>
                </a:ext>
              </a:extLst>
            </p:cNvPr>
            <p:cNvSpPr txBox="1"/>
            <p:nvPr/>
          </p:nvSpPr>
          <p:spPr>
            <a:xfrm>
              <a:off x="4933950" y="6610350"/>
              <a:ext cx="2138045" cy="1203960"/>
            </a:xfrm>
            <a:prstGeom prst="rect">
              <a:avLst/>
            </a:prstGeom>
            <a:noFill/>
            <a:ln>
              <a:noFill/>
            </a:ln>
            <a:effectLst/>
          </p:spPr>
          <p:txBody>
            <a:bodyPr rot="0" spcFirstLastPara="0" vert="horz" wrap="none" lIns="74295" tIns="8890" rIns="74295" bIns="8890" numCol="1" spcCol="0" rtlCol="0" fromWordArt="0" anchor="t" anchorCtr="0" forceAA="0" compatLnSpc="1">
              <a:prstTxWarp prst="textNoShape">
                <a:avLst/>
              </a:prstTxWarp>
              <a:spAutoFit/>
            </a:bodyPr>
            <a:lstStyle/>
            <a:p>
              <a:pPr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●バス旅行</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●夏祭り（盆踊り）・秋祭り</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●文化祭・クリスマス会</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●グランドゴルフ・モルック</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r>
                <a:rPr lang="ja-JP" sz="1200" b="1" kern="100">
                  <a:ln>
                    <a:noFill/>
                  </a:ln>
                  <a:solidFill>
                    <a:srgbClr val="000000"/>
                  </a:solidFill>
                  <a:effectLst/>
                  <a:latin typeface="游明朝" panose="02020400000000000000" pitchFamily="18" charset="-128"/>
                  <a:ea typeface="HG丸ｺﾞｼｯｸM-PRO" panose="020F0600000000000000" pitchFamily="50" charset="-128"/>
                  <a:cs typeface="Times New Roman" panose="02020603050405020304" pitchFamily="18" charset="0"/>
                </a:rPr>
                <a:t>●もちつき大会</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l"/>
              <a:r>
                <a:rPr lang="en-US" sz="1200" b="1" kern="100">
                  <a:ln>
                    <a:noFill/>
                  </a:ln>
                  <a:solidFill>
                    <a:srgbClr val="007E7B"/>
                  </a:solidFill>
                  <a:effectLst/>
                  <a:latin typeface="HG丸ｺﾞｼｯｸM-PRO" panose="020F0600000000000000" pitchFamily="50"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138" name="角丸四角形 138">
              <a:extLst>
                <a:ext uri="{FF2B5EF4-FFF2-40B4-BE49-F238E27FC236}">
                  <a16:creationId xmlns:a16="http://schemas.microsoft.com/office/drawing/2014/main" id="{68793155-B61E-E3A1-DFD8-18FCCA0449B0}"/>
                </a:ext>
              </a:extLst>
            </p:cNvPr>
            <p:cNvSpPr/>
            <p:nvPr/>
          </p:nvSpPr>
          <p:spPr>
            <a:xfrm>
              <a:off x="4267200" y="3295650"/>
              <a:ext cx="1296035" cy="390525"/>
            </a:xfrm>
            <a:prstGeom prst="roundRect">
              <a:avLst>
                <a:gd name="adj" fmla="val 38618"/>
              </a:avLst>
            </a:prstGeom>
            <a:solidFill>
              <a:schemeClr val="bg1">
                <a:lumMod val="50000"/>
              </a:scheme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139" name="テキスト ボックス 139">
              <a:extLst>
                <a:ext uri="{FF2B5EF4-FFF2-40B4-BE49-F238E27FC236}">
                  <a16:creationId xmlns:a16="http://schemas.microsoft.com/office/drawing/2014/main" id="{E9653EF5-CD56-D763-B5F8-FF66C4ABFA4A}"/>
                </a:ext>
              </a:extLst>
            </p:cNvPr>
            <p:cNvSpPr txBox="1"/>
            <p:nvPr/>
          </p:nvSpPr>
          <p:spPr>
            <a:xfrm>
              <a:off x="4543110" y="3340858"/>
              <a:ext cx="914400" cy="44831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sz="1400" b="1" kern="100" dirty="0">
                  <a:solidFill>
                    <a:srgbClr val="FFFFFF"/>
                  </a:solidFill>
                  <a:effectLst/>
                  <a:latin typeface="游明朝" panose="02020400000000000000" pitchFamily="18" charset="-128"/>
                  <a:ea typeface="AR P丸ゴシック体M"/>
                  <a:cs typeface="Times New Roman" panose="02020603050405020304" pitchFamily="18" charset="0"/>
                </a:rPr>
                <a:t>活動例</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2140" name="図 2139">
              <a:extLst>
                <a:ext uri="{FF2B5EF4-FFF2-40B4-BE49-F238E27FC236}">
                  <a16:creationId xmlns:a16="http://schemas.microsoft.com/office/drawing/2014/main" id="{E3DD0A85-1CEB-6A5A-0EDE-9FECBD8F0E75}"/>
                </a:ext>
              </a:extLst>
            </p:cNvPr>
            <p:cNvPicPr>
              <a:picLocks noChangeAspect="1"/>
            </p:cNvPicPr>
            <p:nvPr/>
          </p:nvPicPr>
          <p:blipFill>
            <a:blip r:embed="rId4" cstate="print">
              <a:grayscl/>
              <a:extLst>
                <a:ext uri="{28A0092B-C50C-407E-A947-70E740481C1C}">
                  <a14:useLocalDpi xmlns:a14="http://schemas.microsoft.com/office/drawing/2010/main" val="0"/>
                </a:ext>
              </a:extLst>
            </a:blip>
            <a:stretch>
              <a:fillRect/>
            </a:stretch>
          </p:blipFill>
          <p:spPr>
            <a:xfrm>
              <a:off x="2705100" y="7048500"/>
              <a:ext cx="2226310" cy="953770"/>
            </a:xfrm>
            <a:prstGeom prst="rect">
              <a:avLst/>
            </a:prstGeom>
          </p:spPr>
        </p:pic>
        <p:pic>
          <p:nvPicPr>
            <p:cNvPr id="2141" name="図 2140">
              <a:extLst>
                <a:ext uri="{FF2B5EF4-FFF2-40B4-BE49-F238E27FC236}">
                  <a16:creationId xmlns:a16="http://schemas.microsoft.com/office/drawing/2014/main" id="{ABE08365-2812-28D8-E9B5-C5A0833B9C62}"/>
                </a:ext>
              </a:extLst>
            </p:cNvPr>
            <p:cNvPicPr>
              <a:picLocks noChangeAspect="1"/>
            </p:cNvPicPr>
            <p:nvPr/>
          </p:nvPicPr>
          <p:blipFill>
            <a:blip r:embed="rId5" cstate="print">
              <a:grayscl/>
              <a:extLst>
                <a:ext uri="{28A0092B-C50C-407E-A947-70E740481C1C}">
                  <a14:useLocalDpi xmlns:a14="http://schemas.microsoft.com/office/drawing/2010/main" val="0"/>
                </a:ext>
              </a:extLst>
            </a:blip>
            <a:stretch>
              <a:fillRect/>
            </a:stretch>
          </p:blipFill>
          <p:spPr>
            <a:xfrm>
              <a:off x="6457950" y="6172200"/>
              <a:ext cx="807085" cy="623570"/>
            </a:xfrm>
            <a:prstGeom prst="rect">
              <a:avLst/>
            </a:prstGeom>
          </p:spPr>
        </p:pic>
        <p:pic>
          <p:nvPicPr>
            <p:cNvPr id="2142" name="図 2141">
              <a:extLst>
                <a:ext uri="{FF2B5EF4-FFF2-40B4-BE49-F238E27FC236}">
                  <a16:creationId xmlns:a16="http://schemas.microsoft.com/office/drawing/2014/main" id="{8E76887F-E87E-1854-0D05-8445EED37CAF}"/>
                </a:ext>
              </a:extLst>
            </p:cNvPr>
            <p:cNvPicPr>
              <a:picLocks noChangeAspect="1"/>
            </p:cNvPicPr>
            <p:nvPr/>
          </p:nvPicPr>
          <p:blipFill>
            <a:blip r:embed="rId6" cstate="print">
              <a:grayscl/>
              <a:extLst>
                <a:ext uri="{28A0092B-C50C-407E-A947-70E740481C1C}">
                  <a14:useLocalDpi xmlns:a14="http://schemas.microsoft.com/office/drawing/2010/main" val="0"/>
                </a:ext>
              </a:extLst>
            </a:blip>
            <a:stretch>
              <a:fillRect/>
            </a:stretch>
          </p:blipFill>
          <p:spPr>
            <a:xfrm>
              <a:off x="6915150" y="6838950"/>
              <a:ext cx="474345" cy="357505"/>
            </a:xfrm>
            <a:prstGeom prst="rect">
              <a:avLst/>
            </a:prstGeom>
          </p:spPr>
        </p:pic>
        <p:pic>
          <p:nvPicPr>
            <p:cNvPr id="2143" name="図 2142">
              <a:extLst>
                <a:ext uri="{FF2B5EF4-FFF2-40B4-BE49-F238E27FC236}">
                  <a16:creationId xmlns:a16="http://schemas.microsoft.com/office/drawing/2014/main" id="{9E9311C9-39C7-CD8E-D03B-7C496C8929F8}"/>
                </a:ext>
              </a:extLst>
            </p:cNvPr>
            <p:cNvPicPr>
              <a:picLocks noChangeAspect="1"/>
            </p:cNvPicPr>
            <p:nvPr/>
          </p:nvPicPr>
          <p:blipFill>
            <a:blip r:embed="rId7" cstate="print">
              <a:grayscl/>
              <a:extLst>
                <a:ext uri="{28A0092B-C50C-407E-A947-70E740481C1C}">
                  <a14:useLocalDpi xmlns:a14="http://schemas.microsoft.com/office/drawing/2010/main" val="0"/>
                </a:ext>
              </a:extLst>
            </a:blip>
            <a:stretch>
              <a:fillRect/>
            </a:stretch>
          </p:blipFill>
          <p:spPr>
            <a:xfrm>
              <a:off x="5334000" y="4762500"/>
              <a:ext cx="1485900" cy="1113790"/>
            </a:xfrm>
            <a:prstGeom prst="rect">
              <a:avLst/>
            </a:prstGeom>
          </p:spPr>
        </p:pic>
        <p:pic>
          <p:nvPicPr>
            <p:cNvPr id="2080" name="図 2079">
              <a:extLst>
                <a:ext uri="{FF2B5EF4-FFF2-40B4-BE49-F238E27FC236}">
                  <a16:creationId xmlns:a16="http://schemas.microsoft.com/office/drawing/2014/main" id="{2C4B5DB7-3C07-1403-B2E1-7F743AF867E8}"/>
                </a:ext>
              </a:extLst>
            </p:cNvPr>
            <p:cNvPicPr>
              <a:picLocks noChangeAspect="1"/>
            </p:cNvPicPr>
            <p:nvPr/>
          </p:nvPicPr>
          <p:blipFill>
            <a:blip r:embed="rId8" cstate="print">
              <a:grayscl/>
              <a:extLst>
                <a:ext uri="{28A0092B-C50C-407E-A947-70E740481C1C}">
                  <a14:useLocalDpi xmlns:a14="http://schemas.microsoft.com/office/drawing/2010/main" val="0"/>
                </a:ext>
              </a:extLst>
            </a:blip>
            <a:stretch>
              <a:fillRect/>
            </a:stretch>
          </p:blipFill>
          <p:spPr>
            <a:xfrm>
              <a:off x="895350" y="3581400"/>
              <a:ext cx="1054100" cy="1054100"/>
            </a:xfrm>
            <a:prstGeom prst="rect">
              <a:avLst/>
            </a:prstGeom>
          </p:spPr>
        </p:pic>
        <p:pic>
          <p:nvPicPr>
            <p:cNvPr id="2081" name="図 2080">
              <a:extLst>
                <a:ext uri="{FF2B5EF4-FFF2-40B4-BE49-F238E27FC236}">
                  <a16:creationId xmlns:a16="http://schemas.microsoft.com/office/drawing/2014/main" id="{1530E328-07AB-96B5-C2B1-E0CC70894C1D}"/>
                </a:ext>
              </a:extLst>
            </p:cNvPr>
            <p:cNvPicPr>
              <a:picLocks noChangeAspect="1"/>
            </p:cNvPicPr>
            <p:nvPr/>
          </p:nvPicPr>
          <p:blipFill>
            <a:blip r:embed="rId9" cstate="print">
              <a:grayscl/>
              <a:extLst>
                <a:ext uri="{28A0092B-C50C-407E-A947-70E740481C1C}">
                  <a14:useLocalDpi xmlns:a14="http://schemas.microsoft.com/office/drawing/2010/main" val="0"/>
                </a:ext>
              </a:extLst>
            </a:blip>
            <a:stretch>
              <a:fillRect/>
            </a:stretch>
          </p:blipFill>
          <p:spPr>
            <a:xfrm>
              <a:off x="3048000" y="4686300"/>
              <a:ext cx="1444625" cy="1053465"/>
            </a:xfrm>
            <a:prstGeom prst="rect">
              <a:avLst/>
            </a:prstGeom>
          </p:spPr>
        </p:pic>
        <p:pic>
          <p:nvPicPr>
            <p:cNvPr id="2082" name="図 2081">
              <a:extLst>
                <a:ext uri="{FF2B5EF4-FFF2-40B4-BE49-F238E27FC236}">
                  <a16:creationId xmlns:a16="http://schemas.microsoft.com/office/drawing/2014/main" id="{40D83487-81EE-20EE-E7BA-CE50EE94AF2E}"/>
                </a:ext>
              </a:extLst>
            </p:cNvPr>
            <p:cNvPicPr>
              <a:picLocks noChangeAspect="1"/>
            </p:cNvPicPr>
            <p:nvPr/>
          </p:nvPicPr>
          <p:blipFill>
            <a:blip r:embed="rId10" cstate="print">
              <a:grayscl/>
              <a:extLst>
                <a:ext uri="{28A0092B-C50C-407E-A947-70E740481C1C}">
                  <a14:useLocalDpi xmlns:a14="http://schemas.microsoft.com/office/drawing/2010/main" val="0"/>
                </a:ext>
              </a:extLst>
            </a:blip>
            <a:stretch>
              <a:fillRect/>
            </a:stretch>
          </p:blipFill>
          <p:spPr>
            <a:xfrm>
              <a:off x="6096000" y="7372350"/>
              <a:ext cx="1130300" cy="847090"/>
            </a:xfrm>
            <a:prstGeom prst="rect">
              <a:avLst/>
            </a:prstGeom>
          </p:spPr>
        </p:pic>
        <p:pic>
          <p:nvPicPr>
            <p:cNvPr id="2084" name="図 2083">
              <a:extLst>
                <a:ext uri="{FF2B5EF4-FFF2-40B4-BE49-F238E27FC236}">
                  <a16:creationId xmlns:a16="http://schemas.microsoft.com/office/drawing/2014/main" id="{3F07B99E-CE02-5474-1C17-AD811B65D17A}"/>
                </a:ext>
              </a:extLst>
            </p:cNvPr>
            <p:cNvPicPr>
              <a:picLocks noChangeAspect="1"/>
            </p:cNvPicPr>
            <p:nvPr/>
          </p:nvPicPr>
          <p:blipFill rotWithShape="1">
            <a:blip r:embed="rId11" cstate="print">
              <a:grayscl/>
              <a:extLst>
                <a:ext uri="{28A0092B-C50C-407E-A947-70E740481C1C}">
                  <a14:useLocalDpi xmlns:a14="http://schemas.microsoft.com/office/drawing/2010/main" val="0"/>
                </a:ext>
              </a:extLst>
            </a:blip>
            <a:srcRect b="10371"/>
            <a:stretch/>
          </p:blipFill>
          <p:spPr bwMode="auto">
            <a:xfrm>
              <a:off x="2705100" y="0"/>
              <a:ext cx="4124960" cy="2229485"/>
            </a:xfrm>
            <a:prstGeom prst="rect">
              <a:avLst/>
            </a:prstGeom>
            <a:ln>
              <a:noFill/>
            </a:ln>
            <a:extLst>
              <a:ext uri="{53640926-AAD7-44D8-BBD7-CCE9431645EC}">
                <a14:shadowObscured xmlns:a14="http://schemas.microsoft.com/office/drawing/2010/main"/>
              </a:ext>
            </a:extLst>
          </p:spPr>
        </p:pic>
        <p:pic>
          <p:nvPicPr>
            <p:cNvPr id="2085" name="図 2084">
              <a:extLst>
                <a:ext uri="{FF2B5EF4-FFF2-40B4-BE49-F238E27FC236}">
                  <a16:creationId xmlns:a16="http://schemas.microsoft.com/office/drawing/2014/main" id="{FCDBA208-E8BD-DB3E-0A23-79518281BCC3}"/>
                </a:ext>
              </a:extLst>
            </p:cNvPr>
            <p:cNvPicPr>
              <a:picLocks noChangeAspect="1"/>
            </p:cNvPicPr>
            <p:nvPr/>
          </p:nvPicPr>
          <p:blipFill rotWithShape="1">
            <a:blip r:embed="rId12" cstate="print">
              <a:grayscl/>
              <a:extLst>
                <a:ext uri="{28A0092B-C50C-407E-A947-70E740481C1C}">
                  <a14:useLocalDpi xmlns:a14="http://schemas.microsoft.com/office/drawing/2010/main" val="0"/>
                </a:ext>
              </a:extLst>
            </a:blip>
            <a:srcRect b="19732"/>
            <a:stretch/>
          </p:blipFill>
          <p:spPr bwMode="auto">
            <a:xfrm>
              <a:off x="1733550" y="5467350"/>
              <a:ext cx="667385" cy="681990"/>
            </a:xfrm>
            <a:prstGeom prst="rect">
              <a:avLst/>
            </a:prstGeom>
            <a:ln>
              <a:noFill/>
            </a:ln>
            <a:extLst>
              <a:ext uri="{53640926-AAD7-44D8-BBD7-CCE9431645EC}">
                <a14:shadowObscured xmlns:a14="http://schemas.microsoft.com/office/drawing/2010/main"/>
              </a:ext>
            </a:extLst>
          </p:spPr>
        </p:pic>
        <p:sp>
          <p:nvSpPr>
            <p:cNvPr id="2086" name="テキスト ボックス 152">
              <a:extLst>
                <a:ext uri="{FF2B5EF4-FFF2-40B4-BE49-F238E27FC236}">
                  <a16:creationId xmlns:a16="http://schemas.microsoft.com/office/drawing/2014/main" id="{52650E34-B99C-F3DD-1CE1-3050312F50CE}"/>
                </a:ext>
              </a:extLst>
            </p:cNvPr>
            <p:cNvSpPr txBox="1"/>
            <p:nvPr/>
          </p:nvSpPr>
          <p:spPr>
            <a:xfrm>
              <a:off x="0" y="8248650"/>
              <a:ext cx="3989705" cy="1258570"/>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533400" indent="1066800" algn="just">
                <a:lnSpc>
                  <a:spcPts val="3000"/>
                </a:lnSpc>
                <a:buNone/>
              </a:pP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自治会　　　　自治会長</a:t>
              </a:r>
              <a:r>
                <a:rPr lang="ja-JP" sz="16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6675" algn="l">
                <a:lnSpc>
                  <a:spcPts val="3000"/>
                </a:lnSpc>
                <a:buNone/>
              </a:pP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住所：</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sz="16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TEL</a:t>
              </a: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66675" algn="l"/>
              <a:r>
                <a:rPr lang="en-US" sz="105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087" name="テキスト ボックス 153">
              <a:extLst>
                <a:ext uri="{FF2B5EF4-FFF2-40B4-BE49-F238E27FC236}">
                  <a16:creationId xmlns:a16="http://schemas.microsoft.com/office/drawing/2014/main" id="{B1088902-F551-809D-20C0-0D0CB3B7CA2C}"/>
                </a:ext>
              </a:extLst>
            </p:cNvPr>
            <p:cNvSpPr txBox="1"/>
            <p:nvPr/>
          </p:nvSpPr>
          <p:spPr>
            <a:xfrm>
              <a:off x="4038600" y="8248650"/>
              <a:ext cx="3362325" cy="1258570"/>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ja-JP" sz="1400" u="sng"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年会費　</a:t>
              </a:r>
              <a:r>
                <a:rPr lang="ja-JP" sz="1400" u="sng" kern="100" dirty="0">
                  <a:effectLst/>
                  <a:latin typeface="游明朝" panose="02020400000000000000" pitchFamily="18" charset="-128"/>
                  <a:ea typeface="AR P丸ゴシック体M"/>
                  <a:cs typeface="Times New Roman" panose="02020603050405020304" pitchFamily="18" charset="0"/>
                </a:rPr>
                <a:t>　　　　　　　　</a:t>
              </a:r>
              <a:r>
                <a:rPr lang="ja-JP" sz="1400" u="sng"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円</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pSp>
      <p:sp>
        <p:nvSpPr>
          <p:cNvPr id="2088" name="テキスト ボックス 1">
            <a:extLst>
              <a:ext uri="{FF2B5EF4-FFF2-40B4-BE49-F238E27FC236}">
                <a16:creationId xmlns:a16="http://schemas.microsoft.com/office/drawing/2014/main" id="{667C4E3C-AB01-3EBE-30E6-C473485EF032}"/>
              </a:ext>
            </a:extLst>
          </p:cNvPr>
          <p:cNvSpPr txBox="1">
            <a:spLocks noChangeArrowheads="1"/>
          </p:cNvSpPr>
          <p:nvPr/>
        </p:nvSpPr>
        <p:spPr bwMode="auto">
          <a:xfrm>
            <a:off x="3545528" y="1375541"/>
            <a:ext cx="2756524" cy="171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74295" tIns="8890" rIns="74295" bIns="8890" numCol="1" anchor="t" anchorCtr="0" compatLnSpc="1">
            <a:prstTxWarp prst="textArchUp">
              <a:avLst>
                <a:gd name="adj" fmla="val 11167318"/>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1000" b="1" i="0" u="none" strike="noStrike" cap="none" normalizeH="0" baseline="0" dirty="0">
                <a:ln>
                  <a:solidFill>
                    <a:schemeClr val="tx1"/>
                  </a:solidFill>
                </a:ln>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Join</a:t>
            </a:r>
            <a:r>
              <a:rPr kumimoji="0" lang="ja-JP" altLang="en-US" sz="1000" b="1" i="0" u="none" strike="noStrike" cap="none" normalizeH="0" baseline="0" dirty="0">
                <a:ln>
                  <a:solidFill>
                    <a:schemeClr val="tx1"/>
                  </a:solidFill>
                </a:ln>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0" lang="en-US" altLang="ja-JP" sz="1000" b="1" i="0" u="none" strike="noStrike" cap="none" normalizeH="0" baseline="0" dirty="0">
                <a:ln>
                  <a:solidFill>
                    <a:schemeClr val="tx1"/>
                  </a:solidFill>
                </a:ln>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Our</a:t>
            </a:r>
            <a:r>
              <a:rPr kumimoji="0" lang="ja-JP" altLang="en-US" sz="1000" b="1" i="0" u="none" strike="noStrike" cap="none" normalizeH="0" baseline="0" dirty="0">
                <a:ln>
                  <a:solidFill>
                    <a:schemeClr val="tx1"/>
                  </a:solidFill>
                </a:ln>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0" lang="en-US" altLang="ja-JP" sz="1000" b="1" i="0" u="none" strike="noStrike" cap="none" normalizeH="0" baseline="0" dirty="0">
                <a:ln>
                  <a:solidFill>
                    <a:schemeClr val="tx1"/>
                  </a:solidFill>
                </a:ln>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Neighborhood</a:t>
            </a:r>
            <a:r>
              <a:rPr kumimoji="0" lang="ja-JP" altLang="en-US" sz="1000" b="1" i="0" u="none" strike="noStrike" cap="none" normalizeH="0" baseline="0" dirty="0">
                <a:ln>
                  <a:solidFill>
                    <a:schemeClr val="tx1"/>
                  </a:solidFill>
                </a:ln>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0" lang="en-US" altLang="ja-JP" sz="1000" b="1" i="0" u="none" strike="noStrike" cap="none" normalizeH="0" baseline="0" dirty="0">
                <a:ln>
                  <a:solidFill>
                    <a:schemeClr val="tx1"/>
                  </a:solidFill>
                </a:ln>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Association!</a:t>
            </a:r>
            <a:endParaRPr kumimoji="0" lang="en-US" altLang="ja-JP" sz="1800" b="0" i="0" u="none" strike="noStrike" cap="none" normalizeH="0" baseline="0" dirty="0">
              <a:ln>
                <a:solidFill>
                  <a:schemeClr val="tx1"/>
                </a:solidFill>
              </a:ln>
              <a:solidFill>
                <a:schemeClr val="tx1"/>
              </a:solidFill>
              <a:effectLst/>
              <a:latin typeface="Arial" panose="020B0604020202020204" pitchFamily="34" charset="0"/>
            </a:endParaRPr>
          </a:p>
        </p:txBody>
      </p:sp>
      <p:sp>
        <p:nvSpPr>
          <p:cNvPr id="2090" name="Rectangle 73">
            <a:extLst>
              <a:ext uri="{FF2B5EF4-FFF2-40B4-BE49-F238E27FC236}">
                <a16:creationId xmlns:a16="http://schemas.microsoft.com/office/drawing/2014/main" id="{6B36A4C9-E46E-55F0-A3C6-517EC2AAB73D}"/>
              </a:ext>
            </a:extLst>
          </p:cNvPr>
          <p:cNvSpPr>
            <a:spLocks noChangeArrowheads="1"/>
          </p:cNvSpPr>
          <p:nvPr/>
        </p:nvSpPr>
        <p:spPr bwMode="auto">
          <a:xfrm>
            <a:off x="-1036320" y="335280"/>
            <a:ext cx="7775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091" name="Rectangle 92">
            <a:extLst>
              <a:ext uri="{FF2B5EF4-FFF2-40B4-BE49-F238E27FC236}">
                <a16:creationId xmlns:a16="http://schemas.microsoft.com/office/drawing/2014/main" id="{4CE06BC2-9215-391E-A68C-0CA9DBAEB423}"/>
              </a:ext>
            </a:extLst>
          </p:cNvPr>
          <p:cNvSpPr>
            <a:spLocks noChangeArrowheads="1"/>
          </p:cNvSpPr>
          <p:nvPr/>
        </p:nvSpPr>
        <p:spPr bwMode="auto">
          <a:xfrm>
            <a:off x="-502920" y="792480"/>
            <a:ext cx="77755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900" b="0" i="0" u="none" strike="noStrike" cap="none" normalizeH="0" baseline="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ja-JP" sz="900" b="0" i="0" u="none" strike="noStrike" cap="none" normalizeH="0" baseline="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endParaRPr kumimoji="0" lang="en-US" altLang="ja-JP" sz="5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800" b="0" i="0" u="none" strike="noStrike" cap="none" normalizeH="0" baseline="0">
              <a:ln>
                <a:noFill/>
              </a:ln>
              <a:solidFill>
                <a:schemeClr val="tx1"/>
              </a:solidFill>
              <a:effectLst/>
              <a:latin typeface="Arial" panose="020B0604020202020204" pitchFamily="34" charset="0"/>
            </a:endParaRPr>
          </a:p>
        </p:txBody>
      </p:sp>
      <p:sp>
        <p:nvSpPr>
          <p:cNvPr id="2092" name="Rectangle 109">
            <a:extLst>
              <a:ext uri="{FF2B5EF4-FFF2-40B4-BE49-F238E27FC236}">
                <a16:creationId xmlns:a16="http://schemas.microsoft.com/office/drawing/2014/main" id="{EF320858-69DC-A059-5986-796EE8128023}"/>
              </a:ext>
            </a:extLst>
          </p:cNvPr>
          <p:cNvSpPr>
            <a:spLocks noChangeArrowheads="1"/>
          </p:cNvSpPr>
          <p:nvPr/>
        </p:nvSpPr>
        <p:spPr bwMode="auto">
          <a:xfrm>
            <a:off x="-1036320" y="792480"/>
            <a:ext cx="77755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cxnSp>
        <p:nvCxnSpPr>
          <p:cNvPr id="2094" name="直線コネクタ 2093">
            <a:extLst>
              <a:ext uri="{FF2B5EF4-FFF2-40B4-BE49-F238E27FC236}">
                <a16:creationId xmlns:a16="http://schemas.microsoft.com/office/drawing/2014/main" id="{773562E8-83BF-6DFD-B02C-072B59546141}"/>
              </a:ext>
            </a:extLst>
          </p:cNvPr>
          <p:cNvCxnSpPr/>
          <p:nvPr/>
        </p:nvCxnSpPr>
        <p:spPr>
          <a:xfrm>
            <a:off x="339723" y="10185621"/>
            <a:ext cx="354806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5" name="直線コネクタ 2094">
            <a:extLst>
              <a:ext uri="{FF2B5EF4-FFF2-40B4-BE49-F238E27FC236}">
                <a16:creationId xmlns:a16="http://schemas.microsoft.com/office/drawing/2014/main" id="{60425BD1-2473-99A4-A2B1-5CACE3ADEA0B}"/>
              </a:ext>
            </a:extLst>
          </p:cNvPr>
          <p:cNvCxnSpPr/>
          <p:nvPr/>
        </p:nvCxnSpPr>
        <p:spPr>
          <a:xfrm>
            <a:off x="339723" y="10566069"/>
            <a:ext cx="354806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20220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379</Words>
  <Application>Microsoft Office PowerPoint</Application>
  <PresentationFormat>ユーザー設定</PresentationFormat>
  <Paragraphs>40</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HG丸ｺﾞｼｯｸM-PRO</vt:lpstr>
      <vt:lpstr>游明朝</vt:lpstr>
      <vt:lpstr>Arial</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JDL</dc:creator>
  <cp:keywords/>
  <cp:lastModifiedBy>s007666 井上紫野</cp:lastModifiedBy>
  <cp:revision>12</cp:revision>
  <dcterms:modified xsi:type="dcterms:W3CDTF">2026-01-23T00:20:01Z</dcterms:modified>
</cp:coreProperties>
</file>