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510" r:id="rId2"/>
    <p:sldId id="518" r:id="rId3"/>
    <p:sldId id="512" r:id="rId4"/>
    <p:sldId id="501" r:id="rId5"/>
    <p:sldId id="515"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723EF5A-5AE6-60CB-892A-AEC87E9AC41A}" name="作成者" initials="作成者" userId="作成者"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CCFFFF"/>
    <a:srgbClr val="CCECFF"/>
    <a:srgbClr val="66FF33"/>
    <a:srgbClr val="00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5D9384-8F47-4F4D-BAA4-601CB47F9C4E}" v="15" dt="2024-03-06T05:53:49.91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10" autoAdjust="0"/>
    <p:restoredTop sz="86410" autoAdjust="0"/>
  </p:normalViewPr>
  <p:slideViewPr>
    <p:cSldViewPr snapToGrid="0">
      <p:cViewPr varScale="1">
        <p:scale>
          <a:sx n="96" d="100"/>
          <a:sy n="96" d="100"/>
        </p:scale>
        <p:origin x="2190" y="78"/>
      </p:cViewPr>
      <p:guideLst/>
    </p:cSldViewPr>
  </p:slideViewPr>
  <p:outlineViewPr>
    <p:cViewPr>
      <p:scale>
        <a:sx n="25" d="100"/>
        <a:sy n="25" d="100"/>
      </p:scale>
      <p:origin x="0" y="0"/>
    </p:cViewPr>
  </p:outlineViewPr>
  <p:notesTextViewPr>
    <p:cViewPr>
      <p:scale>
        <a:sx n="1" d="1"/>
        <a:sy n="1" d="1"/>
      </p:scale>
      <p:origin x="0" y="0"/>
    </p:cViewPr>
  </p:notesTextViewPr>
  <p:sorterViewPr>
    <p:cViewPr>
      <p:scale>
        <a:sx n="200" d="100"/>
        <a:sy n="200" d="100"/>
      </p:scale>
      <p:origin x="0" y="-37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XU 野本 竜二" userId="475e1705-c901-44a7-907d-6c715946d4da" providerId="ADAL" clId="{7D5D9384-8F47-4F4D-BAA4-601CB47F9C4E}"/>
    <pc:docChg chg="undo custSel modSld">
      <pc:chgData name="HXU 野本 竜二" userId="475e1705-c901-44a7-907d-6c715946d4da" providerId="ADAL" clId="{7D5D9384-8F47-4F4D-BAA4-601CB47F9C4E}" dt="2024-03-06T05:54:57.312" v="88" actId="20577"/>
      <pc:docMkLst>
        <pc:docMk/>
      </pc:docMkLst>
      <pc:sldChg chg="modSp mod">
        <pc:chgData name="HXU 野本 竜二" userId="475e1705-c901-44a7-907d-6c715946d4da" providerId="ADAL" clId="{7D5D9384-8F47-4F4D-BAA4-601CB47F9C4E}" dt="2024-03-06T05:53:12.710" v="52" actId="255"/>
        <pc:sldMkLst>
          <pc:docMk/>
          <pc:sldMk cId="28623258" sldId="501"/>
        </pc:sldMkLst>
        <pc:spChg chg="mod">
          <ac:chgData name="HXU 野本 竜二" userId="475e1705-c901-44a7-907d-6c715946d4da" providerId="ADAL" clId="{7D5D9384-8F47-4F4D-BAA4-601CB47F9C4E}" dt="2024-03-06T05:53:12.710" v="52" actId="255"/>
          <ac:spMkLst>
            <pc:docMk/>
            <pc:sldMk cId="28623258" sldId="501"/>
            <ac:spMk id="6" creationId="{7FD5120D-86E5-1D5B-C40B-998B857AE6E2}"/>
          </ac:spMkLst>
        </pc:spChg>
        <pc:spChg chg="mod">
          <ac:chgData name="HXU 野本 竜二" userId="475e1705-c901-44a7-907d-6c715946d4da" providerId="ADAL" clId="{7D5D9384-8F47-4F4D-BAA4-601CB47F9C4E}" dt="2024-03-06T05:52:56.402" v="49" actId="1076"/>
          <ac:spMkLst>
            <pc:docMk/>
            <pc:sldMk cId="28623258" sldId="501"/>
            <ac:spMk id="9" creationId="{59713F7D-AC00-A129-6901-C9A225C168C5}"/>
          </ac:spMkLst>
        </pc:spChg>
      </pc:sldChg>
      <pc:sldChg chg="modSp mod">
        <pc:chgData name="HXU 野本 竜二" userId="475e1705-c901-44a7-907d-6c715946d4da" providerId="ADAL" clId="{7D5D9384-8F47-4F4D-BAA4-601CB47F9C4E}" dt="2024-03-06T05:51:17.001" v="24" actId="20577"/>
        <pc:sldMkLst>
          <pc:docMk/>
          <pc:sldMk cId="2360537493" sldId="510"/>
        </pc:sldMkLst>
        <pc:spChg chg="mod">
          <ac:chgData name="HXU 野本 竜二" userId="475e1705-c901-44a7-907d-6c715946d4da" providerId="ADAL" clId="{7D5D9384-8F47-4F4D-BAA4-601CB47F9C4E}" dt="2024-03-06T05:51:17.001" v="24" actId="20577"/>
          <ac:spMkLst>
            <pc:docMk/>
            <pc:sldMk cId="2360537493" sldId="510"/>
            <ac:spMk id="9" creationId="{B5F752E8-8C37-B437-BCA0-316F8EEC8103}"/>
          </ac:spMkLst>
        </pc:spChg>
      </pc:sldChg>
      <pc:sldChg chg="modSp mod">
        <pc:chgData name="HXU 野本 竜二" userId="475e1705-c901-44a7-907d-6c715946d4da" providerId="ADAL" clId="{7D5D9384-8F47-4F4D-BAA4-601CB47F9C4E}" dt="2024-03-06T05:52:20.054" v="35" actId="113"/>
        <pc:sldMkLst>
          <pc:docMk/>
          <pc:sldMk cId="3346073023" sldId="512"/>
        </pc:sldMkLst>
        <pc:spChg chg="mod">
          <ac:chgData name="HXU 野本 竜二" userId="475e1705-c901-44a7-907d-6c715946d4da" providerId="ADAL" clId="{7D5D9384-8F47-4F4D-BAA4-601CB47F9C4E}" dt="2024-03-06T05:51:49.406" v="31" actId="14100"/>
          <ac:spMkLst>
            <pc:docMk/>
            <pc:sldMk cId="3346073023" sldId="512"/>
            <ac:spMk id="10" creationId="{4F84BB56-56AA-2953-0D47-2602ED886529}"/>
          </ac:spMkLst>
        </pc:spChg>
        <pc:spChg chg="mod">
          <ac:chgData name="HXU 野本 竜二" userId="475e1705-c901-44a7-907d-6c715946d4da" providerId="ADAL" clId="{7D5D9384-8F47-4F4D-BAA4-601CB47F9C4E}" dt="2024-03-06T05:52:20.054" v="35" actId="113"/>
          <ac:spMkLst>
            <pc:docMk/>
            <pc:sldMk cId="3346073023" sldId="512"/>
            <ac:spMk id="22" creationId="{584DDC8C-986B-385A-77FA-A474CB9409AC}"/>
          </ac:spMkLst>
        </pc:spChg>
        <pc:spChg chg="mod">
          <ac:chgData name="HXU 野本 竜二" userId="475e1705-c901-44a7-907d-6c715946d4da" providerId="ADAL" clId="{7D5D9384-8F47-4F4D-BAA4-601CB47F9C4E}" dt="2024-03-06T05:51:55.608" v="32" actId="1076"/>
          <ac:spMkLst>
            <pc:docMk/>
            <pc:sldMk cId="3346073023" sldId="512"/>
            <ac:spMk id="25" creationId="{681A8256-6A38-D493-4A84-EB2493CDB153}"/>
          </ac:spMkLst>
        </pc:spChg>
        <pc:spChg chg="mod">
          <ac:chgData name="HXU 野本 竜二" userId="475e1705-c901-44a7-907d-6c715946d4da" providerId="ADAL" clId="{7D5D9384-8F47-4F4D-BAA4-601CB47F9C4E}" dt="2024-03-06T05:52:13.119" v="34" actId="1076"/>
          <ac:spMkLst>
            <pc:docMk/>
            <pc:sldMk cId="3346073023" sldId="512"/>
            <ac:spMk id="26" creationId="{FD688993-A07D-59C1-BA97-7554F5A89365}"/>
          </ac:spMkLst>
        </pc:spChg>
      </pc:sldChg>
      <pc:sldChg chg="modSp mod">
        <pc:chgData name="HXU 野本 竜二" userId="475e1705-c901-44a7-907d-6c715946d4da" providerId="ADAL" clId="{7D5D9384-8F47-4F4D-BAA4-601CB47F9C4E}" dt="2024-03-06T05:54:57.312" v="88" actId="20577"/>
        <pc:sldMkLst>
          <pc:docMk/>
          <pc:sldMk cId="1541082789" sldId="515"/>
        </pc:sldMkLst>
        <pc:spChg chg="mod">
          <ac:chgData name="HXU 野本 竜二" userId="475e1705-c901-44a7-907d-6c715946d4da" providerId="ADAL" clId="{7D5D9384-8F47-4F4D-BAA4-601CB47F9C4E}" dt="2024-03-06T05:54:57.312" v="88" actId="20577"/>
          <ac:spMkLst>
            <pc:docMk/>
            <pc:sldMk cId="1541082789" sldId="515"/>
            <ac:spMk id="6" creationId="{7FD5120D-86E5-1D5B-C40B-998B857AE6E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6992F33-698F-4F8A-BE6C-CD0C61A2E312}" type="datetimeFigureOut">
              <a:rPr kumimoji="1" lang="ja-JP" altLang="en-US" smtClean="0"/>
              <a:t>2024/3/27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55EFC14-9BC8-4C73-B3F8-6A704BA6F3E1}" type="slidenum">
              <a:rPr kumimoji="1" lang="ja-JP" altLang="en-US" smtClean="0"/>
              <a:t>‹#›</a:t>
            </a:fld>
            <a:endParaRPr kumimoji="1" lang="ja-JP" altLang="en-US"/>
          </a:p>
        </p:txBody>
      </p:sp>
    </p:spTree>
    <p:extLst>
      <p:ext uri="{BB962C8B-B14F-4D97-AF65-F5344CB8AC3E}">
        <p14:creationId xmlns:p14="http://schemas.microsoft.com/office/powerpoint/2010/main" val="3515240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55EFC14-9BC8-4C73-B3F8-6A704BA6F3E1}" type="slidenum">
              <a:rPr kumimoji="1" lang="ja-JP" altLang="en-US" smtClean="0"/>
              <a:t>1</a:t>
            </a:fld>
            <a:endParaRPr kumimoji="1" lang="ja-JP" altLang="en-US"/>
          </a:p>
        </p:txBody>
      </p:sp>
    </p:spTree>
    <p:extLst>
      <p:ext uri="{BB962C8B-B14F-4D97-AF65-F5344CB8AC3E}">
        <p14:creationId xmlns:p14="http://schemas.microsoft.com/office/powerpoint/2010/main" val="3145222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55EFC14-9BC8-4C73-B3F8-6A704BA6F3E1}" type="slidenum">
              <a:rPr kumimoji="1" lang="ja-JP" altLang="en-US" smtClean="0"/>
              <a:t>2</a:t>
            </a:fld>
            <a:endParaRPr kumimoji="1" lang="ja-JP" altLang="en-US"/>
          </a:p>
        </p:txBody>
      </p:sp>
    </p:spTree>
    <p:extLst>
      <p:ext uri="{BB962C8B-B14F-4D97-AF65-F5344CB8AC3E}">
        <p14:creationId xmlns:p14="http://schemas.microsoft.com/office/powerpoint/2010/main" val="1996689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55EFC14-9BC8-4C73-B3F8-6A704BA6F3E1}" type="slidenum">
              <a:rPr kumimoji="1" lang="ja-JP" altLang="en-US" smtClean="0"/>
              <a:t>3</a:t>
            </a:fld>
            <a:endParaRPr kumimoji="1" lang="ja-JP" altLang="en-US"/>
          </a:p>
        </p:txBody>
      </p:sp>
    </p:spTree>
    <p:extLst>
      <p:ext uri="{BB962C8B-B14F-4D97-AF65-F5344CB8AC3E}">
        <p14:creationId xmlns:p14="http://schemas.microsoft.com/office/powerpoint/2010/main" val="748480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55EFC14-9BC8-4C73-B3F8-6A704BA6F3E1}" type="slidenum">
              <a:rPr kumimoji="1" lang="ja-JP" altLang="en-US" smtClean="0"/>
              <a:t>4</a:t>
            </a:fld>
            <a:endParaRPr kumimoji="1" lang="ja-JP" altLang="en-US"/>
          </a:p>
        </p:txBody>
      </p:sp>
    </p:spTree>
    <p:extLst>
      <p:ext uri="{BB962C8B-B14F-4D97-AF65-F5344CB8AC3E}">
        <p14:creationId xmlns:p14="http://schemas.microsoft.com/office/powerpoint/2010/main" val="1119696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55EFC14-9BC8-4C73-B3F8-6A704BA6F3E1}" type="slidenum">
              <a:rPr kumimoji="1" lang="ja-JP" altLang="en-US" smtClean="0"/>
              <a:t>5</a:t>
            </a:fld>
            <a:endParaRPr kumimoji="1" lang="ja-JP" altLang="en-US"/>
          </a:p>
        </p:txBody>
      </p:sp>
    </p:spTree>
    <p:extLst>
      <p:ext uri="{BB962C8B-B14F-4D97-AF65-F5344CB8AC3E}">
        <p14:creationId xmlns:p14="http://schemas.microsoft.com/office/powerpoint/2010/main" val="1436240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84"/>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 3"/>
          <p:cNvSpPr>
            <a:spLocks noGrp="1"/>
          </p:cNvSpPr>
          <p:nvPr>
            <p:ph type="dt" sz="half" idx="10"/>
          </p:nvPr>
        </p:nvSpPr>
        <p:spPr/>
        <p:txBody>
          <a:bodyPr/>
          <a:lstStyle/>
          <a:p>
            <a:fld id="{FDA2FB35-6735-4DC2-BB3A-83C3A85E255A}" type="datetime1">
              <a:rPr lang="ja-JP" altLang="en-US" smtClean="0">
                <a:solidFill>
                  <a:prstClr val="black">
                    <a:tint val="75000"/>
                  </a:prstClr>
                </a:solidFill>
              </a:rPr>
              <a:pPr/>
              <a:t>2024/3/27</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845443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3CB395-E86B-4F4F-9965-4DBCD77992C0}" type="datetime1">
              <a:rPr lang="ja-JP" altLang="en-US" smtClean="0">
                <a:solidFill>
                  <a:prstClr val="black">
                    <a:tint val="75000"/>
                  </a:prstClr>
                </a:solidFill>
              </a:rPr>
              <a:pPr/>
              <a:t>2024/3/27</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432259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73"/>
            <a:ext cx="2228850" cy="5851525"/>
          </a:xfrm>
        </p:spPr>
        <p:txBody>
          <a:bodyPr vert="eaVert"/>
          <a:lstStyle/>
          <a:p>
            <a:r>
              <a:rPr kumimoji="1" lang="ja-JP" altLang="en-US"/>
              <a:t>マスター タイトルの書式設定</a:t>
            </a:r>
          </a:p>
        </p:txBody>
      </p:sp>
      <p:sp>
        <p:nvSpPr>
          <p:cNvPr id="3" name="縦書きテキスト プレースホルダ 2"/>
          <p:cNvSpPr>
            <a:spLocks noGrp="1"/>
          </p:cNvSpPr>
          <p:nvPr>
            <p:ph type="body" orient="vert" idx="1"/>
          </p:nvPr>
        </p:nvSpPr>
        <p:spPr>
          <a:xfrm>
            <a:off x="495300" y="274673"/>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8FED009-5DC2-40A1-87BB-F903203790D9}" type="datetime1">
              <a:rPr lang="ja-JP" altLang="en-US" smtClean="0">
                <a:solidFill>
                  <a:prstClr val="black">
                    <a:tint val="75000"/>
                  </a:prstClr>
                </a:solidFill>
              </a:rPr>
              <a:pPr/>
              <a:t>2024/3/27</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020755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F900A8E-610F-44AD-A025-5F5D6E944BFD}" type="datetime1">
              <a:rPr lang="ja-JP" altLang="en-US" smtClean="0">
                <a:solidFill>
                  <a:prstClr val="black">
                    <a:tint val="75000"/>
                  </a:prstClr>
                </a:solidFill>
              </a:rPr>
              <a:pPr/>
              <a:t>2024/3/27</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277450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59"/>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 3"/>
          <p:cNvSpPr>
            <a:spLocks noGrp="1"/>
          </p:cNvSpPr>
          <p:nvPr>
            <p:ph type="dt" sz="half" idx="10"/>
          </p:nvPr>
        </p:nvSpPr>
        <p:spPr/>
        <p:txBody>
          <a:bodyPr/>
          <a:lstStyle/>
          <a:p>
            <a:fld id="{C7C6AD9E-3683-4468-894B-DB6A6C1322A8}" type="datetime1">
              <a:rPr lang="ja-JP" altLang="en-US" smtClean="0">
                <a:solidFill>
                  <a:prstClr val="black">
                    <a:tint val="75000"/>
                  </a:prstClr>
                </a:solidFill>
              </a:rPr>
              <a:pPr/>
              <a:t>2024/3/27</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81001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72BCC068-F405-42BB-BCA9-4A6EE1F245A6}" type="datetime1">
              <a:rPr lang="ja-JP" altLang="en-US" smtClean="0">
                <a:solidFill>
                  <a:prstClr val="black">
                    <a:tint val="75000"/>
                  </a:prstClr>
                </a:solidFill>
              </a:rPr>
              <a:pPr/>
              <a:t>2024/3/27</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6830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9B7C0520-B56C-46EF-BDBF-25D361BEB747}" type="datetime1">
              <a:rPr lang="ja-JP" altLang="en-US" smtClean="0">
                <a:solidFill>
                  <a:prstClr val="black">
                    <a:tint val="75000"/>
                  </a:prstClr>
                </a:solidFill>
              </a:rPr>
              <a:pPr/>
              <a:t>2024/3/27</a:t>
            </a:fld>
            <a:endParaRPr lang="ja-JP" altLang="en-US" dirty="0">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652914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 2"/>
          <p:cNvSpPr>
            <a:spLocks noGrp="1"/>
          </p:cNvSpPr>
          <p:nvPr>
            <p:ph type="dt" sz="half" idx="10"/>
          </p:nvPr>
        </p:nvSpPr>
        <p:spPr/>
        <p:txBody>
          <a:bodyPr/>
          <a:lstStyle/>
          <a:p>
            <a:fld id="{F66FD868-6464-40A1-A3A5-273225E1565C}" type="datetime1">
              <a:rPr lang="ja-JP" altLang="en-US" smtClean="0">
                <a:solidFill>
                  <a:prstClr val="black">
                    <a:tint val="75000"/>
                  </a:prstClr>
                </a:solidFill>
              </a:rPr>
              <a:pPr/>
              <a:t>2024/3/27</a:t>
            </a:fld>
            <a:endParaRPr lang="ja-JP" altLang="en-US" dirty="0">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901247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6ED3741-D5D1-450D-B011-EDE7484028EA}" type="datetime1">
              <a:rPr lang="ja-JP" altLang="en-US" smtClean="0">
                <a:solidFill>
                  <a:prstClr val="black">
                    <a:tint val="75000"/>
                  </a:prstClr>
                </a:solidFill>
              </a:rPr>
              <a:pPr/>
              <a:t>2024/3/27</a:t>
            </a:fld>
            <a:endParaRPr lang="ja-JP" altLang="en-US" dirty="0">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07967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 2"/>
          <p:cNvSpPr>
            <a:spLocks noGrp="1"/>
          </p:cNvSpPr>
          <p:nvPr>
            <p:ph idx="1"/>
          </p:nvPr>
        </p:nvSpPr>
        <p:spPr>
          <a:xfrm>
            <a:off x="3872972" y="27308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0B305F20-4686-4146-997E-F9412ED440AA}" type="datetime1">
              <a:rPr lang="ja-JP" altLang="en-US" smtClean="0">
                <a:solidFill>
                  <a:prstClr val="black">
                    <a:tint val="75000"/>
                  </a:prstClr>
                </a:solidFill>
              </a:rPr>
              <a:pPr/>
              <a:t>2024/3/27</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06394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endParaRPr kumimoji="1" lang="ja-JP" altLang="en-US"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4E9B65C4-6843-4417-9865-BDA83CDD9EF1}" type="datetime1">
              <a:rPr lang="ja-JP" altLang="en-US" smtClean="0">
                <a:solidFill>
                  <a:prstClr val="black">
                    <a:tint val="75000"/>
                  </a:prstClr>
                </a:solidFill>
              </a:rPr>
              <a:pPr/>
              <a:t>2024/3/27</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056587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409"/>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3D7F2-07E1-490B-BA4F-B29ED92DB51C}" type="datetime1">
              <a:rPr lang="ja-JP" altLang="en-US" smtClean="0">
                <a:solidFill>
                  <a:prstClr val="black">
                    <a:tint val="75000"/>
                  </a:prstClr>
                </a:solidFill>
              </a:rPr>
              <a:pPr/>
              <a:t>2024/3/27</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384550" y="635640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7099300" y="6356409"/>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7831149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88529F97-02A4-1ED7-DB14-E56E7BD14DC7}"/>
              </a:ext>
            </a:extLst>
          </p:cNvPr>
          <p:cNvSpPr/>
          <p:nvPr/>
        </p:nvSpPr>
        <p:spPr>
          <a:xfrm>
            <a:off x="0" y="-27383"/>
            <a:ext cx="9906000" cy="53538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dirty="0">
                <a:solidFill>
                  <a:prstClr val="white"/>
                </a:solidFill>
                <a:latin typeface="HG丸ｺﾞｼｯｸM-PRO" panose="020F0600000000000000" pitchFamily="50" charset="-128"/>
                <a:ea typeface="HG丸ｺﾞｼｯｸM-PRO" panose="020F0600000000000000" pitchFamily="50" charset="-128"/>
              </a:rPr>
              <a:t>　　　　　電子申請・届出システム </a:t>
            </a:r>
            <a:r>
              <a:rPr kumimoji="1" lang="ja-JP" altLang="en-US"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令和６年４月１日 新様式への切替対応</a:t>
            </a:r>
          </a:p>
        </p:txBody>
      </p:sp>
      <p:sp>
        <p:nvSpPr>
          <p:cNvPr id="5" name="スライド番号プレースホルダー 1">
            <a:extLst>
              <a:ext uri="{FF2B5EF4-FFF2-40B4-BE49-F238E27FC236}">
                <a16:creationId xmlns:a16="http://schemas.microsoft.com/office/drawing/2014/main" id="{EEBDF5D0-7BE1-5D24-7762-A79AD1F88582}"/>
              </a:ext>
            </a:extLst>
          </p:cNvPr>
          <p:cNvSpPr>
            <a:spLocks noGrp="1"/>
          </p:cNvSpPr>
          <p:nvPr>
            <p:ph type="sldNum" sz="quarter" idx="12"/>
          </p:nvPr>
        </p:nvSpPr>
        <p:spPr>
          <a:xfrm>
            <a:off x="7552346" y="6546482"/>
            <a:ext cx="2311400" cy="365125"/>
          </a:xfrm>
        </p:spPr>
        <p:txBody>
          <a:bodyPr/>
          <a:lstStyle/>
          <a:p>
            <a:fld id="{D2D8002D-B5B0-4BAC-B1F6-782DDCCE6D9C}" type="slidenum">
              <a:rPr lang="ja-JP" altLang="en-US" smtClean="0">
                <a:solidFill>
                  <a:prstClr val="black">
                    <a:tint val="75000"/>
                  </a:prstClr>
                </a:solidFill>
              </a:rPr>
              <a:pPr/>
              <a:t>1</a:t>
            </a:fld>
            <a:endParaRPr lang="ja-JP" altLang="en-US" dirty="0">
              <a:solidFill>
                <a:prstClr val="black">
                  <a:tint val="75000"/>
                </a:prstClr>
              </a:solidFill>
            </a:endParaRPr>
          </a:p>
        </p:txBody>
      </p:sp>
      <p:sp>
        <p:nvSpPr>
          <p:cNvPr id="8" name="テキスト ボックス 7">
            <a:extLst>
              <a:ext uri="{FF2B5EF4-FFF2-40B4-BE49-F238E27FC236}">
                <a16:creationId xmlns:a16="http://schemas.microsoft.com/office/drawing/2014/main" id="{5DA707DE-99A8-B496-733B-A083956334BB}"/>
              </a:ext>
            </a:extLst>
          </p:cNvPr>
          <p:cNvSpPr txBox="1"/>
          <p:nvPr/>
        </p:nvSpPr>
        <p:spPr>
          <a:xfrm>
            <a:off x="416302" y="2145507"/>
            <a:ext cx="3530764" cy="338554"/>
          </a:xfrm>
          <a:prstGeom prst="rect">
            <a:avLst/>
          </a:prstGeom>
          <a:noFill/>
        </p:spPr>
        <p:txBody>
          <a:bodyPr wrap="square" rtlCol="0">
            <a:spAutoFit/>
          </a:bodyPr>
          <a:lstStyle/>
          <a:p>
            <a:pPr algn="ctr"/>
            <a:r>
              <a:rPr kumimoji="1" lang="ja-JP" altLang="en-US" sz="1600" b="1" dirty="0">
                <a:solidFill>
                  <a:srgbClr val="0070C0"/>
                </a:solidFill>
                <a:latin typeface="Meiryo UI" panose="020B0604030504040204" pitchFamily="50" charset="-128"/>
                <a:ea typeface="Meiryo UI" panose="020B0604030504040204" pitchFamily="50" charset="-128"/>
              </a:rPr>
              <a:t>令和</a:t>
            </a:r>
            <a:r>
              <a:rPr kumimoji="1" lang="en-US" altLang="ja-JP" sz="1600" b="1" dirty="0">
                <a:solidFill>
                  <a:srgbClr val="0070C0"/>
                </a:solidFill>
                <a:latin typeface="Meiryo UI" panose="020B0604030504040204" pitchFamily="50" charset="-128"/>
                <a:ea typeface="Meiryo UI" panose="020B0604030504040204" pitchFamily="50" charset="-128"/>
              </a:rPr>
              <a:t>6</a:t>
            </a:r>
            <a:r>
              <a:rPr kumimoji="1" lang="ja-JP" altLang="en-US" sz="1600" b="1" dirty="0">
                <a:solidFill>
                  <a:srgbClr val="0070C0"/>
                </a:solidFill>
                <a:latin typeface="Meiryo UI" panose="020B0604030504040204" pitchFamily="50" charset="-128"/>
                <a:ea typeface="Meiryo UI" panose="020B0604030504040204" pitchFamily="50" charset="-128"/>
              </a:rPr>
              <a:t>年</a:t>
            </a:r>
            <a:r>
              <a:rPr kumimoji="1" lang="en-US" altLang="ja-JP" sz="1600" b="1" dirty="0">
                <a:solidFill>
                  <a:srgbClr val="0070C0"/>
                </a:solidFill>
                <a:latin typeface="Meiryo UI" panose="020B0604030504040204" pitchFamily="50" charset="-128"/>
                <a:ea typeface="Meiryo UI" panose="020B0604030504040204" pitchFamily="50" charset="-128"/>
              </a:rPr>
              <a:t>3</a:t>
            </a:r>
            <a:r>
              <a:rPr kumimoji="1" lang="ja-JP" altLang="en-US" sz="1600" b="1" dirty="0">
                <a:solidFill>
                  <a:srgbClr val="0070C0"/>
                </a:solidFill>
                <a:latin typeface="Meiryo UI" panose="020B0604030504040204" pitchFamily="50" charset="-128"/>
                <a:ea typeface="Meiryo UI" panose="020B0604030504040204" pitchFamily="50" charset="-128"/>
              </a:rPr>
              <a:t>月</a:t>
            </a:r>
            <a:r>
              <a:rPr kumimoji="1" lang="en-US" altLang="ja-JP" sz="1600" b="1" dirty="0">
                <a:solidFill>
                  <a:srgbClr val="0070C0"/>
                </a:solidFill>
                <a:latin typeface="Meiryo UI" panose="020B0604030504040204" pitchFamily="50" charset="-128"/>
                <a:ea typeface="Meiryo UI" panose="020B0604030504040204" pitchFamily="50" charset="-128"/>
              </a:rPr>
              <a:t>29</a:t>
            </a:r>
            <a:r>
              <a:rPr kumimoji="1" lang="ja-JP" altLang="en-US" sz="1600" b="1" dirty="0">
                <a:solidFill>
                  <a:srgbClr val="0070C0"/>
                </a:solidFill>
                <a:latin typeface="Meiryo UI" panose="020B0604030504040204" pitchFamily="50" charset="-128"/>
                <a:ea typeface="Meiryo UI" panose="020B0604030504040204" pitchFamily="50" charset="-128"/>
              </a:rPr>
              <a:t>日（金）</a:t>
            </a:r>
            <a:r>
              <a:rPr kumimoji="1" lang="en-US" altLang="ja-JP" sz="1600" b="1" dirty="0">
                <a:solidFill>
                  <a:srgbClr val="0070C0"/>
                </a:solidFill>
                <a:latin typeface="Meiryo UI" panose="020B0604030504040204" pitchFamily="50" charset="-128"/>
                <a:ea typeface="Meiryo UI" panose="020B0604030504040204" pitchFamily="50" charset="-128"/>
              </a:rPr>
              <a:t>18:00</a:t>
            </a:r>
            <a:r>
              <a:rPr kumimoji="1" lang="ja-JP" altLang="en-US" sz="1600" b="1" dirty="0">
                <a:solidFill>
                  <a:srgbClr val="0070C0"/>
                </a:solidFill>
                <a:latin typeface="Meiryo UI" panose="020B0604030504040204" pitchFamily="50" charset="-128"/>
                <a:ea typeface="Meiryo UI" panose="020B0604030504040204" pitchFamily="50" charset="-128"/>
              </a:rPr>
              <a:t>まで</a:t>
            </a:r>
            <a:endParaRPr kumimoji="1" lang="en-US" altLang="ja-JP" sz="1600" b="1" dirty="0">
              <a:solidFill>
                <a:srgbClr val="0070C0"/>
              </a:solidFill>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360D94A6-13F5-A226-C063-14570D83D30D}"/>
              </a:ext>
            </a:extLst>
          </p:cNvPr>
          <p:cNvSpPr txBox="1"/>
          <p:nvPr/>
        </p:nvSpPr>
        <p:spPr>
          <a:xfrm>
            <a:off x="1320660" y="3879443"/>
            <a:ext cx="2414242" cy="523220"/>
          </a:xfrm>
          <a:prstGeom prst="rect">
            <a:avLst/>
          </a:prstGeom>
          <a:solidFill>
            <a:schemeClr val="bg1"/>
          </a:solid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全ての申請書・届出書データ</a:t>
            </a:r>
          </a:p>
          <a:p>
            <a:r>
              <a:rPr kumimoji="1" lang="en-US" altLang="ja-JP" sz="1400" b="1" dirty="0">
                <a:solidFill>
                  <a:srgbClr val="0070C0"/>
                </a:solidFill>
                <a:latin typeface="Meiryo UI" panose="020B0604030504040204" pitchFamily="50" charset="-128"/>
                <a:ea typeface="Meiryo UI" panose="020B0604030504040204" pitchFamily="50" charset="-128"/>
              </a:rPr>
              <a:t>(</a:t>
            </a:r>
            <a:r>
              <a:rPr kumimoji="1" lang="ja-JP" altLang="en-US" sz="1400" b="1" dirty="0">
                <a:solidFill>
                  <a:srgbClr val="0070C0"/>
                </a:solidFill>
                <a:latin typeface="Meiryo UI" panose="020B0604030504040204" pitchFamily="50" charset="-128"/>
                <a:ea typeface="Meiryo UI" panose="020B0604030504040204" pitchFamily="50" charset="-128"/>
              </a:rPr>
              <a:t>従来様式</a:t>
            </a:r>
            <a:r>
              <a:rPr kumimoji="1" lang="en-US" altLang="ja-JP" sz="1400" b="1" dirty="0">
                <a:solidFill>
                  <a:srgbClr val="0070C0"/>
                </a:solidFill>
                <a:latin typeface="Meiryo UI" panose="020B0604030504040204" pitchFamily="50" charset="-128"/>
                <a:ea typeface="Meiryo UI" panose="020B0604030504040204" pitchFamily="50" charset="-128"/>
              </a:rPr>
              <a:t>)</a:t>
            </a:r>
            <a:endParaRPr kumimoji="1" lang="ja-JP" altLang="en-US" sz="1400" b="1" dirty="0">
              <a:solidFill>
                <a:srgbClr val="0070C0"/>
              </a:solidFill>
              <a:latin typeface="Meiryo UI" panose="020B0604030504040204" pitchFamily="50" charset="-128"/>
              <a:ea typeface="Meiryo UI" panose="020B0604030504040204" pitchFamily="50" charset="-128"/>
            </a:endParaRPr>
          </a:p>
        </p:txBody>
      </p:sp>
      <p:grpSp>
        <p:nvGrpSpPr>
          <p:cNvPr id="56" name="グループ化 55">
            <a:extLst>
              <a:ext uri="{FF2B5EF4-FFF2-40B4-BE49-F238E27FC236}">
                <a16:creationId xmlns:a16="http://schemas.microsoft.com/office/drawing/2014/main" id="{19AA0DD0-AE2B-CF4D-ABE8-D6E826E5D79D}"/>
              </a:ext>
            </a:extLst>
          </p:cNvPr>
          <p:cNvGrpSpPr/>
          <p:nvPr/>
        </p:nvGrpSpPr>
        <p:grpSpPr>
          <a:xfrm>
            <a:off x="760904" y="2500778"/>
            <a:ext cx="2708883" cy="1306162"/>
            <a:chOff x="6481685" y="2179547"/>
            <a:chExt cx="1227137" cy="874713"/>
          </a:xfrm>
        </p:grpSpPr>
        <p:sp>
          <p:nvSpPr>
            <p:cNvPr id="53" name="Freeform 20">
              <a:extLst>
                <a:ext uri="{FF2B5EF4-FFF2-40B4-BE49-F238E27FC236}">
                  <a16:creationId xmlns:a16="http://schemas.microsoft.com/office/drawing/2014/main" id="{4DBA355F-7B33-10B0-7742-51093A66FE4E}"/>
                </a:ext>
              </a:extLst>
            </p:cNvPr>
            <p:cNvSpPr>
              <a:spLocks/>
            </p:cNvSpPr>
            <p:nvPr/>
          </p:nvSpPr>
          <p:spPr bwMode="auto">
            <a:xfrm>
              <a:off x="6558624" y="2334707"/>
              <a:ext cx="1093787" cy="609600"/>
            </a:xfrm>
            <a:custGeom>
              <a:avLst/>
              <a:gdLst>
                <a:gd name="T0" fmla="*/ 453 w 453"/>
                <a:gd name="T1" fmla="*/ 9 h 252"/>
                <a:gd name="T2" fmla="*/ 444 w 453"/>
                <a:gd name="T3" fmla="*/ 0 h 252"/>
                <a:gd name="T4" fmla="*/ 9 w 453"/>
                <a:gd name="T5" fmla="*/ 0 h 252"/>
                <a:gd name="T6" fmla="*/ 0 w 453"/>
                <a:gd name="T7" fmla="*/ 9 h 252"/>
                <a:gd name="T8" fmla="*/ 0 w 453"/>
                <a:gd name="T9" fmla="*/ 243 h 252"/>
                <a:gd name="T10" fmla="*/ 9 w 453"/>
                <a:gd name="T11" fmla="*/ 252 h 252"/>
                <a:gd name="T12" fmla="*/ 444 w 453"/>
                <a:gd name="T13" fmla="*/ 252 h 252"/>
                <a:gd name="T14" fmla="*/ 453 w 453"/>
                <a:gd name="T15" fmla="*/ 243 h 252"/>
                <a:gd name="T16" fmla="*/ 453 w 453"/>
                <a:gd name="T17" fmla="*/ 9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3" h="252">
                  <a:moveTo>
                    <a:pt x="453" y="9"/>
                  </a:moveTo>
                  <a:cubicBezTo>
                    <a:pt x="453" y="4"/>
                    <a:pt x="449" y="0"/>
                    <a:pt x="444" y="0"/>
                  </a:cubicBezTo>
                  <a:cubicBezTo>
                    <a:pt x="9" y="0"/>
                    <a:pt x="9" y="0"/>
                    <a:pt x="9" y="0"/>
                  </a:cubicBezTo>
                  <a:cubicBezTo>
                    <a:pt x="4" y="0"/>
                    <a:pt x="0" y="4"/>
                    <a:pt x="0" y="9"/>
                  </a:cubicBezTo>
                  <a:cubicBezTo>
                    <a:pt x="0" y="243"/>
                    <a:pt x="0" y="243"/>
                    <a:pt x="0" y="243"/>
                  </a:cubicBezTo>
                  <a:cubicBezTo>
                    <a:pt x="0" y="248"/>
                    <a:pt x="4" y="252"/>
                    <a:pt x="9" y="252"/>
                  </a:cubicBezTo>
                  <a:cubicBezTo>
                    <a:pt x="444" y="252"/>
                    <a:pt x="444" y="252"/>
                    <a:pt x="444" y="252"/>
                  </a:cubicBezTo>
                  <a:cubicBezTo>
                    <a:pt x="449" y="252"/>
                    <a:pt x="453" y="248"/>
                    <a:pt x="453" y="243"/>
                  </a:cubicBezTo>
                  <a:lnTo>
                    <a:pt x="453"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mj-ea"/>
                <a:ea typeface="+mj-ea"/>
              </a:endParaRPr>
            </a:p>
          </p:txBody>
        </p:sp>
        <p:sp>
          <p:nvSpPr>
            <p:cNvPr id="54" name="Freeform 21">
              <a:extLst>
                <a:ext uri="{FF2B5EF4-FFF2-40B4-BE49-F238E27FC236}">
                  <a16:creationId xmlns:a16="http://schemas.microsoft.com/office/drawing/2014/main" id="{FB3BBFE8-1483-62E7-D0F1-A662E3B09A75}"/>
                </a:ext>
              </a:extLst>
            </p:cNvPr>
            <p:cNvSpPr>
              <a:spLocks noEditPoints="1"/>
            </p:cNvSpPr>
            <p:nvPr/>
          </p:nvSpPr>
          <p:spPr bwMode="auto">
            <a:xfrm>
              <a:off x="6481685" y="2179547"/>
              <a:ext cx="1227137" cy="874713"/>
            </a:xfrm>
            <a:custGeom>
              <a:avLst/>
              <a:gdLst>
                <a:gd name="T0" fmla="*/ 508 w 508"/>
                <a:gd name="T1" fmla="*/ 21 h 361"/>
                <a:gd name="T2" fmla="*/ 508 w 508"/>
                <a:gd name="T3" fmla="*/ 286 h 361"/>
                <a:gd name="T4" fmla="*/ 488 w 508"/>
                <a:gd name="T5" fmla="*/ 306 h 361"/>
                <a:gd name="T6" fmla="*/ 317 w 508"/>
                <a:gd name="T7" fmla="*/ 306 h 361"/>
                <a:gd name="T8" fmla="*/ 317 w 508"/>
                <a:gd name="T9" fmla="*/ 334 h 361"/>
                <a:gd name="T10" fmla="*/ 402 w 508"/>
                <a:gd name="T11" fmla="*/ 334 h 361"/>
                <a:gd name="T12" fmla="*/ 402 w 508"/>
                <a:gd name="T13" fmla="*/ 361 h 361"/>
                <a:gd name="T14" fmla="*/ 107 w 508"/>
                <a:gd name="T15" fmla="*/ 361 h 361"/>
                <a:gd name="T16" fmla="*/ 107 w 508"/>
                <a:gd name="T17" fmla="*/ 334 h 361"/>
                <a:gd name="T18" fmla="*/ 192 w 508"/>
                <a:gd name="T19" fmla="*/ 334 h 361"/>
                <a:gd name="T20" fmla="*/ 192 w 508"/>
                <a:gd name="T21" fmla="*/ 306 h 361"/>
                <a:gd name="T22" fmla="*/ 21 w 508"/>
                <a:gd name="T23" fmla="*/ 306 h 361"/>
                <a:gd name="T24" fmla="*/ 0 w 508"/>
                <a:gd name="T25" fmla="*/ 286 h 361"/>
                <a:gd name="T26" fmla="*/ 0 w 508"/>
                <a:gd name="T27" fmla="*/ 21 h 361"/>
                <a:gd name="T28" fmla="*/ 21 w 508"/>
                <a:gd name="T29" fmla="*/ 0 h 361"/>
                <a:gd name="T30" fmla="*/ 488 w 508"/>
                <a:gd name="T31" fmla="*/ 0 h 361"/>
                <a:gd name="T32" fmla="*/ 508 w 508"/>
                <a:gd name="T33" fmla="*/ 21 h 361"/>
                <a:gd name="T34" fmla="*/ 481 w 508"/>
                <a:gd name="T35" fmla="*/ 36 h 361"/>
                <a:gd name="T36" fmla="*/ 472 w 508"/>
                <a:gd name="T37" fmla="*/ 27 h 361"/>
                <a:gd name="T38" fmla="*/ 37 w 508"/>
                <a:gd name="T39" fmla="*/ 27 h 361"/>
                <a:gd name="T40" fmla="*/ 28 w 508"/>
                <a:gd name="T41" fmla="*/ 36 h 361"/>
                <a:gd name="T42" fmla="*/ 28 w 508"/>
                <a:gd name="T43" fmla="*/ 270 h 361"/>
                <a:gd name="T44" fmla="*/ 37 w 508"/>
                <a:gd name="T45" fmla="*/ 279 h 361"/>
                <a:gd name="T46" fmla="*/ 472 w 508"/>
                <a:gd name="T47" fmla="*/ 279 h 361"/>
                <a:gd name="T48" fmla="*/ 481 w 508"/>
                <a:gd name="T49" fmla="*/ 270 h 361"/>
                <a:gd name="T50" fmla="*/ 481 w 508"/>
                <a:gd name="T51" fmla="*/ 36 h 361"/>
                <a:gd name="T52" fmla="*/ 254 w 508"/>
                <a:gd name="T53" fmla="*/ 64 h 361"/>
                <a:gd name="T54" fmla="*/ 166 w 508"/>
                <a:gd name="T55" fmla="*/ 153 h 361"/>
                <a:gd name="T56" fmla="*/ 254 w 508"/>
                <a:gd name="T57" fmla="*/ 241 h 361"/>
                <a:gd name="T58" fmla="*/ 343 w 508"/>
                <a:gd name="T59" fmla="*/ 153 h 361"/>
                <a:gd name="T60" fmla="*/ 254 w 508"/>
                <a:gd name="T61" fmla="*/ 64 h 361"/>
                <a:gd name="T62" fmla="*/ 237 w 508"/>
                <a:gd name="T63" fmla="*/ 136 h 361"/>
                <a:gd name="T64" fmla="*/ 254 w 508"/>
                <a:gd name="T65" fmla="*/ 118 h 361"/>
                <a:gd name="T66" fmla="*/ 272 w 508"/>
                <a:gd name="T67" fmla="*/ 136 h 361"/>
                <a:gd name="T68" fmla="*/ 254 w 508"/>
                <a:gd name="T69" fmla="*/ 153 h 361"/>
                <a:gd name="T70" fmla="*/ 237 w 508"/>
                <a:gd name="T71" fmla="*/ 136 h 361"/>
                <a:gd name="T72" fmla="*/ 254 w 508"/>
                <a:gd name="T73" fmla="*/ 169 h 361"/>
                <a:gd name="T74" fmla="*/ 297 w 508"/>
                <a:gd name="T75" fmla="*/ 210 h 361"/>
                <a:gd name="T76" fmla="*/ 254 w 508"/>
                <a:gd name="T77" fmla="*/ 224 h 361"/>
                <a:gd name="T78" fmla="*/ 211 w 508"/>
                <a:gd name="T79" fmla="*/ 210 h 361"/>
                <a:gd name="T80" fmla="*/ 254 w 508"/>
                <a:gd name="T81" fmla="*/ 169 h 361"/>
                <a:gd name="T82" fmla="*/ 311 w 508"/>
                <a:gd name="T83" fmla="*/ 196 h 361"/>
                <a:gd name="T84" fmla="*/ 279 w 508"/>
                <a:gd name="T85" fmla="*/ 159 h 361"/>
                <a:gd name="T86" fmla="*/ 288 w 508"/>
                <a:gd name="T87" fmla="*/ 136 h 361"/>
                <a:gd name="T88" fmla="*/ 254 w 508"/>
                <a:gd name="T89" fmla="*/ 102 h 361"/>
                <a:gd name="T90" fmla="*/ 221 w 508"/>
                <a:gd name="T91" fmla="*/ 136 h 361"/>
                <a:gd name="T92" fmla="*/ 230 w 508"/>
                <a:gd name="T93" fmla="*/ 159 h 361"/>
                <a:gd name="T94" fmla="*/ 198 w 508"/>
                <a:gd name="T95" fmla="*/ 196 h 361"/>
                <a:gd name="T96" fmla="*/ 183 w 508"/>
                <a:gd name="T97" fmla="*/ 153 h 361"/>
                <a:gd name="T98" fmla="*/ 254 w 508"/>
                <a:gd name="T99" fmla="*/ 81 h 361"/>
                <a:gd name="T100" fmla="*/ 326 w 508"/>
                <a:gd name="T101" fmla="*/ 153 h 361"/>
                <a:gd name="T102" fmla="*/ 311 w 508"/>
                <a:gd name="T103" fmla="*/ 196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08" h="361">
                  <a:moveTo>
                    <a:pt x="508" y="21"/>
                  </a:moveTo>
                  <a:cubicBezTo>
                    <a:pt x="508" y="286"/>
                    <a:pt x="508" y="286"/>
                    <a:pt x="508" y="286"/>
                  </a:cubicBezTo>
                  <a:cubicBezTo>
                    <a:pt x="508" y="297"/>
                    <a:pt x="499" y="306"/>
                    <a:pt x="488" y="306"/>
                  </a:cubicBezTo>
                  <a:cubicBezTo>
                    <a:pt x="317" y="306"/>
                    <a:pt x="317" y="306"/>
                    <a:pt x="317" y="306"/>
                  </a:cubicBezTo>
                  <a:cubicBezTo>
                    <a:pt x="317" y="334"/>
                    <a:pt x="317" y="334"/>
                    <a:pt x="317" y="334"/>
                  </a:cubicBezTo>
                  <a:cubicBezTo>
                    <a:pt x="402" y="334"/>
                    <a:pt x="402" y="334"/>
                    <a:pt x="402" y="334"/>
                  </a:cubicBezTo>
                  <a:cubicBezTo>
                    <a:pt x="402" y="361"/>
                    <a:pt x="402" y="361"/>
                    <a:pt x="402" y="361"/>
                  </a:cubicBezTo>
                  <a:cubicBezTo>
                    <a:pt x="107" y="361"/>
                    <a:pt x="107" y="361"/>
                    <a:pt x="107" y="361"/>
                  </a:cubicBezTo>
                  <a:cubicBezTo>
                    <a:pt x="107" y="334"/>
                    <a:pt x="107" y="334"/>
                    <a:pt x="107" y="334"/>
                  </a:cubicBezTo>
                  <a:cubicBezTo>
                    <a:pt x="192" y="334"/>
                    <a:pt x="192" y="334"/>
                    <a:pt x="192" y="334"/>
                  </a:cubicBezTo>
                  <a:cubicBezTo>
                    <a:pt x="192" y="306"/>
                    <a:pt x="192" y="306"/>
                    <a:pt x="192" y="306"/>
                  </a:cubicBezTo>
                  <a:cubicBezTo>
                    <a:pt x="21" y="306"/>
                    <a:pt x="21" y="306"/>
                    <a:pt x="21" y="306"/>
                  </a:cubicBezTo>
                  <a:cubicBezTo>
                    <a:pt x="10" y="306"/>
                    <a:pt x="0" y="297"/>
                    <a:pt x="0" y="286"/>
                  </a:cubicBezTo>
                  <a:cubicBezTo>
                    <a:pt x="0" y="21"/>
                    <a:pt x="0" y="21"/>
                    <a:pt x="0" y="21"/>
                  </a:cubicBezTo>
                  <a:cubicBezTo>
                    <a:pt x="0" y="9"/>
                    <a:pt x="10" y="0"/>
                    <a:pt x="21" y="0"/>
                  </a:cubicBezTo>
                  <a:cubicBezTo>
                    <a:pt x="488" y="0"/>
                    <a:pt x="488" y="0"/>
                    <a:pt x="488" y="0"/>
                  </a:cubicBezTo>
                  <a:cubicBezTo>
                    <a:pt x="499" y="0"/>
                    <a:pt x="508" y="9"/>
                    <a:pt x="508" y="21"/>
                  </a:cubicBezTo>
                  <a:close/>
                  <a:moveTo>
                    <a:pt x="481" y="36"/>
                  </a:moveTo>
                  <a:cubicBezTo>
                    <a:pt x="481" y="31"/>
                    <a:pt x="477" y="27"/>
                    <a:pt x="472" y="27"/>
                  </a:cubicBezTo>
                  <a:cubicBezTo>
                    <a:pt x="37" y="27"/>
                    <a:pt x="37" y="27"/>
                    <a:pt x="37" y="27"/>
                  </a:cubicBezTo>
                  <a:cubicBezTo>
                    <a:pt x="32" y="27"/>
                    <a:pt x="28" y="31"/>
                    <a:pt x="28" y="36"/>
                  </a:cubicBezTo>
                  <a:cubicBezTo>
                    <a:pt x="28" y="270"/>
                    <a:pt x="28" y="270"/>
                    <a:pt x="28" y="270"/>
                  </a:cubicBezTo>
                  <a:cubicBezTo>
                    <a:pt x="28" y="275"/>
                    <a:pt x="32" y="279"/>
                    <a:pt x="37" y="279"/>
                  </a:cubicBezTo>
                  <a:cubicBezTo>
                    <a:pt x="472" y="279"/>
                    <a:pt x="472" y="279"/>
                    <a:pt x="472" y="279"/>
                  </a:cubicBezTo>
                  <a:cubicBezTo>
                    <a:pt x="477" y="279"/>
                    <a:pt x="481" y="275"/>
                    <a:pt x="481" y="270"/>
                  </a:cubicBezTo>
                  <a:lnTo>
                    <a:pt x="481" y="36"/>
                  </a:lnTo>
                  <a:close/>
                  <a:moveTo>
                    <a:pt x="254" y="64"/>
                  </a:moveTo>
                  <a:cubicBezTo>
                    <a:pt x="206" y="64"/>
                    <a:pt x="166" y="104"/>
                    <a:pt x="166" y="153"/>
                  </a:cubicBezTo>
                  <a:cubicBezTo>
                    <a:pt x="166" y="202"/>
                    <a:pt x="206" y="241"/>
                    <a:pt x="254" y="241"/>
                  </a:cubicBezTo>
                  <a:cubicBezTo>
                    <a:pt x="303" y="241"/>
                    <a:pt x="343" y="202"/>
                    <a:pt x="343" y="153"/>
                  </a:cubicBezTo>
                  <a:cubicBezTo>
                    <a:pt x="343" y="104"/>
                    <a:pt x="303" y="64"/>
                    <a:pt x="254" y="64"/>
                  </a:cubicBezTo>
                  <a:close/>
                  <a:moveTo>
                    <a:pt x="237" y="136"/>
                  </a:moveTo>
                  <a:cubicBezTo>
                    <a:pt x="237" y="126"/>
                    <a:pt x="245" y="118"/>
                    <a:pt x="254" y="118"/>
                  </a:cubicBezTo>
                  <a:cubicBezTo>
                    <a:pt x="264" y="118"/>
                    <a:pt x="272" y="126"/>
                    <a:pt x="272" y="136"/>
                  </a:cubicBezTo>
                  <a:cubicBezTo>
                    <a:pt x="272" y="145"/>
                    <a:pt x="264" y="153"/>
                    <a:pt x="254" y="153"/>
                  </a:cubicBezTo>
                  <a:cubicBezTo>
                    <a:pt x="245" y="153"/>
                    <a:pt x="237" y="145"/>
                    <a:pt x="237" y="136"/>
                  </a:cubicBezTo>
                  <a:close/>
                  <a:moveTo>
                    <a:pt x="254" y="169"/>
                  </a:moveTo>
                  <a:cubicBezTo>
                    <a:pt x="277" y="169"/>
                    <a:pt x="296" y="187"/>
                    <a:pt x="297" y="210"/>
                  </a:cubicBezTo>
                  <a:cubicBezTo>
                    <a:pt x="285" y="219"/>
                    <a:pt x="271" y="224"/>
                    <a:pt x="254" y="224"/>
                  </a:cubicBezTo>
                  <a:cubicBezTo>
                    <a:pt x="238" y="224"/>
                    <a:pt x="223" y="219"/>
                    <a:pt x="211" y="210"/>
                  </a:cubicBezTo>
                  <a:cubicBezTo>
                    <a:pt x="213" y="187"/>
                    <a:pt x="231" y="169"/>
                    <a:pt x="254" y="169"/>
                  </a:cubicBezTo>
                  <a:close/>
                  <a:moveTo>
                    <a:pt x="311" y="196"/>
                  </a:moveTo>
                  <a:cubicBezTo>
                    <a:pt x="306" y="179"/>
                    <a:pt x="294" y="166"/>
                    <a:pt x="279" y="159"/>
                  </a:cubicBezTo>
                  <a:cubicBezTo>
                    <a:pt x="284" y="153"/>
                    <a:pt x="288" y="144"/>
                    <a:pt x="288" y="136"/>
                  </a:cubicBezTo>
                  <a:cubicBezTo>
                    <a:pt x="288" y="117"/>
                    <a:pt x="273" y="102"/>
                    <a:pt x="254" y="102"/>
                  </a:cubicBezTo>
                  <a:cubicBezTo>
                    <a:pt x="236" y="102"/>
                    <a:pt x="221" y="117"/>
                    <a:pt x="221" y="136"/>
                  </a:cubicBezTo>
                  <a:cubicBezTo>
                    <a:pt x="221" y="144"/>
                    <a:pt x="224" y="153"/>
                    <a:pt x="230" y="159"/>
                  </a:cubicBezTo>
                  <a:cubicBezTo>
                    <a:pt x="214" y="166"/>
                    <a:pt x="202" y="179"/>
                    <a:pt x="198" y="196"/>
                  </a:cubicBezTo>
                  <a:cubicBezTo>
                    <a:pt x="189" y="184"/>
                    <a:pt x="183" y="169"/>
                    <a:pt x="183" y="153"/>
                  </a:cubicBezTo>
                  <a:cubicBezTo>
                    <a:pt x="183" y="114"/>
                    <a:pt x="215" y="81"/>
                    <a:pt x="254" y="81"/>
                  </a:cubicBezTo>
                  <a:cubicBezTo>
                    <a:pt x="294" y="81"/>
                    <a:pt x="326" y="114"/>
                    <a:pt x="326" y="153"/>
                  </a:cubicBezTo>
                  <a:cubicBezTo>
                    <a:pt x="326" y="169"/>
                    <a:pt x="320" y="184"/>
                    <a:pt x="311" y="196"/>
                  </a:cubicBezTo>
                  <a:close/>
                </a:path>
              </a:pathLst>
            </a:custGeom>
            <a:solidFill>
              <a:srgbClr val="003B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bg1"/>
                </a:solidFill>
                <a:latin typeface="+mj-ea"/>
                <a:ea typeface="+mj-ea"/>
              </a:endParaRPr>
            </a:p>
          </p:txBody>
        </p:sp>
        <p:sp>
          <p:nvSpPr>
            <p:cNvPr id="55" name="正方形/長方形 54">
              <a:extLst>
                <a:ext uri="{FF2B5EF4-FFF2-40B4-BE49-F238E27FC236}">
                  <a16:creationId xmlns:a16="http://schemas.microsoft.com/office/drawing/2014/main" id="{6C35E89E-5198-9109-97E7-4557BA0E7DA0}"/>
                </a:ext>
              </a:extLst>
            </p:cNvPr>
            <p:cNvSpPr/>
            <p:nvPr/>
          </p:nvSpPr>
          <p:spPr>
            <a:xfrm>
              <a:off x="6751311" y="2300245"/>
              <a:ext cx="649614" cy="48581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7" name="テキスト ボックス 56">
            <a:extLst>
              <a:ext uri="{FF2B5EF4-FFF2-40B4-BE49-F238E27FC236}">
                <a16:creationId xmlns:a16="http://schemas.microsoft.com/office/drawing/2014/main" id="{6A8B5E67-7125-2E82-B055-3DCFD379C7A6}"/>
              </a:ext>
            </a:extLst>
          </p:cNvPr>
          <p:cNvSpPr txBox="1"/>
          <p:nvPr/>
        </p:nvSpPr>
        <p:spPr>
          <a:xfrm>
            <a:off x="975447" y="2579364"/>
            <a:ext cx="2278273" cy="95410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電子申請・届出システム</a:t>
            </a:r>
          </a:p>
          <a:p>
            <a:r>
              <a:rPr kumimoji="1" lang="ja-JP" altLang="en-US" sz="1400" dirty="0">
                <a:latin typeface="Meiryo UI" panose="020B0604030504040204" pitchFamily="50" charset="-128"/>
                <a:ea typeface="Meiryo UI" panose="020B0604030504040204" pitchFamily="50" charset="-128"/>
              </a:rPr>
              <a:t>・介護事業所向け画面</a:t>
            </a:r>
          </a:p>
          <a:p>
            <a:r>
              <a:rPr kumimoji="1" lang="ja-JP" altLang="en-US" sz="1400" dirty="0">
                <a:latin typeface="Meiryo UI" panose="020B0604030504040204" pitchFamily="50" charset="-128"/>
                <a:ea typeface="Meiryo UI" panose="020B0604030504040204" pitchFamily="50" charset="-128"/>
              </a:rPr>
              <a:t>・指定権者向け画面</a:t>
            </a:r>
          </a:p>
          <a:p>
            <a:r>
              <a:rPr kumimoji="1" lang="en-US" altLang="ja-JP" sz="1400" b="1" dirty="0">
                <a:solidFill>
                  <a:srgbClr val="0070C0"/>
                </a:solidFill>
                <a:latin typeface="Meiryo UI" panose="020B0604030504040204" pitchFamily="50" charset="-128"/>
                <a:ea typeface="Meiryo UI" panose="020B0604030504040204" pitchFamily="50" charset="-128"/>
              </a:rPr>
              <a:t>(</a:t>
            </a:r>
            <a:r>
              <a:rPr kumimoji="1" lang="ja-JP" altLang="en-US" sz="1400" b="1" dirty="0">
                <a:solidFill>
                  <a:srgbClr val="0070C0"/>
                </a:solidFill>
                <a:latin typeface="Meiryo UI" panose="020B0604030504040204" pitchFamily="50" charset="-128"/>
                <a:ea typeface="Meiryo UI" panose="020B0604030504040204" pitchFamily="50" charset="-128"/>
              </a:rPr>
              <a:t>従来様式画面）</a:t>
            </a:r>
            <a:endParaRPr kumimoji="1" lang="en-US" altLang="ja-JP" sz="1400" b="1" dirty="0">
              <a:solidFill>
                <a:srgbClr val="0070C0"/>
              </a:solidFill>
              <a:latin typeface="Meiryo UI" panose="020B0604030504040204" pitchFamily="50" charset="-128"/>
              <a:ea typeface="Meiryo UI" panose="020B0604030504040204" pitchFamily="50" charset="-128"/>
            </a:endParaRPr>
          </a:p>
        </p:txBody>
      </p:sp>
      <p:grpSp>
        <p:nvGrpSpPr>
          <p:cNvPr id="58" name="グループ化 57">
            <a:extLst>
              <a:ext uri="{FF2B5EF4-FFF2-40B4-BE49-F238E27FC236}">
                <a16:creationId xmlns:a16="http://schemas.microsoft.com/office/drawing/2014/main" id="{EC70F294-10DA-1D37-0CF1-303CE7FD42D9}"/>
              </a:ext>
            </a:extLst>
          </p:cNvPr>
          <p:cNvGrpSpPr/>
          <p:nvPr/>
        </p:nvGrpSpPr>
        <p:grpSpPr>
          <a:xfrm>
            <a:off x="6439742" y="2484056"/>
            <a:ext cx="2708882" cy="1256668"/>
            <a:chOff x="6481685" y="2179547"/>
            <a:chExt cx="1227137" cy="874713"/>
          </a:xfrm>
          <a:solidFill>
            <a:schemeClr val="accent2"/>
          </a:solidFill>
        </p:grpSpPr>
        <p:sp>
          <p:nvSpPr>
            <p:cNvPr id="60" name="Freeform 21">
              <a:extLst>
                <a:ext uri="{FF2B5EF4-FFF2-40B4-BE49-F238E27FC236}">
                  <a16:creationId xmlns:a16="http://schemas.microsoft.com/office/drawing/2014/main" id="{C4ACEC39-3150-FE83-9CDC-B09EDD1C18E7}"/>
                </a:ext>
              </a:extLst>
            </p:cNvPr>
            <p:cNvSpPr>
              <a:spLocks noEditPoints="1"/>
            </p:cNvSpPr>
            <p:nvPr/>
          </p:nvSpPr>
          <p:spPr bwMode="auto">
            <a:xfrm>
              <a:off x="6481685" y="2179547"/>
              <a:ext cx="1227137" cy="874713"/>
            </a:xfrm>
            <a:custGeom>
              <a:avLst/>
              <a:gdLst>
                <a:gd name="T0" fmla="*/ 508 w 508"/>
                <a:gd name="T1" fmla="*/ 21 h 361"/>
                <a:gd name="T2" fmla="*/ 508 w 508"/>
                <a:gd name="T3" fmla="*/ 286 h 361"/>
                <a:gd name="T4" fmla="*/ 488 w 508"/>
                <a:gd name="T5" fmla="*/ 306 h 361"/>
                <a:gd name="T6" fmla="*/ 317 w 508"/>
                <a:gd name="T7" fmla="*/ 306 h 361"/>
                <a:gd name="T8" fmla="*/ 317 w 508"/>
                <a:gd name="T9" fmla="*/ 334 h 361"/>
                <a:gd name="T10" fmla="*/ 402 w 508"/>
                <a:gd name="T11" fmla="*/ 334 h 361"/>
                <a:gd name="T12" fmla="*/ 402 w 508"/>
                <a:gd name="T13" fmla="*/ 361 h 361"/>
                <a:gd name="T14" fmla="*/ 107 w 508"/>
                <a:gd name="T15" fmla="*/ 361 h 361"/>
                <a:gd name="T16" fmla="*/ 107 w 508"/>
                <a:gd name="T17" fmla="*/ 334 h 361"/>
                <a:gd name="T18" fmla="*/ 192 w 508"/>
                <a:gd name="T19" fmla="*/ 334 h 361"/>
                <a:gd name="T20" fmla="*/ 192 w 508"/>
                <a:gd name="T21" fmla="*/ 306 h 361"/>
                <a:gd name="T22" fmla="*/ 21 w 508"/>
                <a:gd name="T23" fmla="*/ 306 h 361"/>
                <a:gd name="T24" fmla="*/ 0 w 508"/>
                <a:gd name="T25" fmla="*/ 286 h 361"/>
                <a:gd name="T26" fmla="*/ 0 w 508"/>
                <a:gd name="T27" fmla="*/ 21 h 361"/>
                <a:gd name="T28" fmla="*/ 21 w 508"/>
                <a:gd name="T29" fmla="*/ 0 h 361"/>
                <a:gd name="T30" fmla="*/ 488 w 508"/>
                <a:gd name="T31" fmla="*/ 0 h 361"/>
                <a:gd name="T32" fmla="*/ 508 w 508"/>
                <a:gd name="T33" fmla="*/ 21 h 361"/>
                <a:gd name="T34" fmla="*/ 481 w 508"/>
                <a:gd name="T35" fmla="*/ 36 h 361"/>
                <a:gd name="T36" fmla="*/ 472 w 508"/>
                <a:gd name="T37" fmla="*/ 27 h 361"/>
                <a:gd name="T38" fmla="*/ 37 w 508"/>
                <a:gd name="T39" fmla="*/ 27 h 361"/>
                <a:gd name="T40" fmla="*/ 28 w 508"/>
                <a:gd name="T41" fmla="*/ 36 h 361"/>
                <a:gd name="T42" fmla="*/ 28 w 508"/>
                <a:gd name="T43" fmla="*/ 270 h 361"/>
                <a:gd name="T44" fmla="*/ 37 w 508"/>
                <a:gd name="T45" fmla="*/ 279 h 361"/>
                <a:gd name="T46" fmla="*/ 472 w 508"/>
                <a:gd name="T47" fmla="*/ 279 h 361"/>
                <a:gd name="T48" fmla="*/ 481 w 508"/>
                <a:gd name="T49" fmla="*/ 270 h 361"/>
                <a:gd name="T50" fmla="*/ 481 w 508"/>
                <a:gd name="T51" fmla="*/ 36 h 361"/>
                <a:gd name="T52" fmla="*/ 254 w 508"/>
                <a:gd name="T53" fmla="*/ 64 h 361"/>
                <a:gd name="T54" fmla="*/ 166 w 508"/>
                <a:gd name="T55" fmla="*/ 153 h 361"/>
                <a:gd name="T56" fmla="*/ 254 w 508"/>
                <a:gd name="T57" fmla="*/ 241 h 361"/>
                <a:gd name="T58" fmla="*/ 343 w 508"/>
                <a:gd name="T59" fmla="*/ 153 h 361"/>
                <a:gd name="T60" fmla="*/ 254 w 508"/>
                <a:gd name="T61" fmla="*/ 64 h 361"/>
                <a:gd name="T62" fmla="*/ 237 w 508"/>
                <a:gd name="T63" fmla="*/ 136 h 361"/>
                <a:gd name="T64" fmla="*/ 254 w 508"/>
                <a:gd name="T65" fmla="*/ 118 h 361"/>
                <a:gd name="T66" fmla="*/ 272 w 508"/>
                <a:gd name="T67" fmla="*/ 136 h 361"/>
                <a:gd name="T68" fmla="*/ 254 w 508"/>
                <a:gd name="T69" fmla="*/ 153 h 361"/>
                <a:gd name="T70" fmla="*/ 237 w 508"/>
                <a:gd name="T71" fmla="*/ 136 h 361"/>
                <a:gd name="T72" fmla="*/ 254 w 508"/>
                <a:gd name="T73" fmla="*/ 169 h 361"/>
                <a:gd name="T74" fmla="*/ 297 w 508"/>
                <a:gd name="T75" fmla="*/ 210 h 361"/>
                <a:gd name="T76" fmla="*/ 254 w 508"/>
                <a:gd name="T77" fmla="*/ 224 h 361"/>
                <a:gd name="T78" fmla="*/ 211 w 508"/>
                <a:gd name="T79" fmla="*/ 210 h 361"/>
                <a:gd name="T80" fmla="*/ 254 w 508"/>
                <a:gd name="T81" fmla="*/ 169 h 361"/>
                <a:gd name="T82" fmla="*/ 311 w 508"/>
                <a:gd name="T83" fmla="*/ 196 h 361"/>
                <a:gd name="T84" fmla="*/ 279 w 508"/>
                <a:gd name="T85" fmla="*/ 159 h 361"/>
                <a:gd name="T86" fmla="*/ 288 w 508"/>
                <a:gd name="T87" fmla="*/ 136 h 361"/>
                <a:gd name="T88" fmla="*/ 254 w 508"/>
                <a:gd name="T89" fmla="*/ 102 h 361"/>
                <a:gd name="T90" fmla="*/ 221 w 508"/>
                <a:gd name="T91" fmla="*/ 136 h 361"/>
                <a:gd name="T92" fmla="*/ 230 w 508"/>
                <a:gd name="T93" fmla="*/ 159 h 361"/>
                <a:gd name="T94" fmla="*/ 198 w 508"/>
                <a:gd name="T95" fmla="*/ 196 h 361"/>
                <a:gd name="T96" fmla="*/ 183 w 508"/>
                <a:gd name="T97" fmla="*/ 153 h 361"/>
                <a:gd name="T98" fmla="*/ 254 w 508"/>
                <a:gd name="T99" fmla="*/ 81 h 361"/>
                <a:gd name="T100" fmla="*/ 326 w 508"/>
                <a:gd name="T101" fmla="*/ 153 h 361"/>
                <a:gd name="T102" fmla="*/ 311 w 508"/>
                <a:gd name="T103" fmla="*/ 196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08" h="361">
                  <a:moveTo>
                    <a:pt x="508" y="21"/>
                  </a:moveTo>
                  <a:cubicBezTo>
                    <a:pt x="508" y="286"/>
                    <a:pt x="508" y="286"/>
                    <a:pt x="508" y="286"/>
                  </a:cubicBezTo>
                  <a:cubicBezTo>
                    <a:pt x="508" y="297"/>
                    <a:pt x="499" y="306"/>
                    <a:pt x="488" y="306"/>
                  </a:cubicBezTo>
                  <a:cubicBezTo>
                    <a:pt x="317" y="306"/>
                    <a:pt x="317" y="306"/>
                    <a:pt x="317" y="306"/>
                  </a:cubicBezTo>
                  <a:cubicBezTo>
                    <a:pt x="317" y="334"/>
                    <a:pt x="317" y="334"/>
                    <a:pt x="317" y="334"/>
                  </a:cubicBezTo>
                  <a:cubicBezTo>
                    <a:pt x="402" y="334"/>
                    <a:pt x="402" y="334"/>
                    <a:pt x="402" y="334"/>
                  </a:cubicBezTo>
                  <a:cubicBezTo>
                    <a:pt x="402" y="361"/>
                    <a:pt x="402" y="361"/>
                    <a:pt x="402" y="361"/>
                  </a:cubicBezTo>
                  <a:cubicBezTo>
                    <a:pt x="107" y="361"/>
                    <a:pt x="107" y="361"/>
                    <a:pt x="107" y="361"/>
                  </a:cubicBezTo>
                  <a:cubicBezTo>
                    <a:pt x="107" y="334"/>
                    <a:pt x="107" y="334"/>
                    <a:pt x="107" y="334"/>
                  </a:cubicBezTo>
                  <a:cubicBezTo>
                    <a:pt x="192" y="334"/>
                    <a:pt x="192" y="334"/>
                    <a:pt x="192" y="334"/>
                  </a:cubicBezTo>
                  <a:cubicBezTo>
                    <a:pt x="192" y="306"/>
                    <a:pt x="192" y="306"/>
                    <a:pt x="192" y="306"/>
                  </a:cubicBezTo>
                  <a:cubicBezTo>
                    <a:pt x="21" y="306"/>
                    <a:pt x="21" y="306"/>
                    <a:pt x="21" y="306"/>
                  </a:cubicBezTo>
                  <a:cubicBezTo>
                    <a:pt x="10" y="306"/>
                    <a:pt x="0" y="297"/>
                    <a:pt x="0" y="286"/>
                  </a:cubicBezTo>
                  <a:cubicBezTo>
                    <a:pt x="0" y="21"/>
                    <a:pt x="0" y="21"/>
                    <a:pt x="0" y="21"/>
                  </a:cubicBezTo>
                  <a:cubicBezTo>
                    <a:pt x="0" y="9"/>
                    <a:pt x="10" y="0"/>
                    <a:pt x="21" y="0"/>
                  </a:cubicBezTo>
                  <a:cubicBezTo>
                    <a:pt x="488" y="0"/>
                    <a:pt x="488" y="0"/>
                    <a:pt x="488" y="0"/>
                  </a:cubicBezTo>
                  <a:cubicBezTo>
                    <a:pt x="499" y="0"/>
                    <a:pt x="508" y="9"/>
                    <a:pt x="508" y="21"/>
                  </a:cubicBezTo>
                  <a:close/>
                  <a:moveTo>
                    <a:pt x="481" y="36"/>
                  </a:moveTo>
                  <a:cubicBezTo>
                    <a:pt x="481" y="31"/>
                    <a:pt x="477" y="27"/>
                    <a:pt x="472" y="27"/>
                  </a:cubicBezTo>
                  <a:cubicBezTo>
                    <a:pt x="37" y="27"/>
                    <a:pt x="37" y="27"/>
                    <a:pt x="37" y="27"/>
                  </a:cubicBezTo>
                  <a:cubicBezTo>
                    <a:pt x="32" y="27"/>
                    <a:pt x="28" y="31"/>
                    <a:pt x="28" y="36"/>
                  </a:cubicBezTo>
                  <a:cubicBezTo>
                    <a:pt x="28" y="270"/>
                    <a:pt x="28" y="270"/>
                    <a:pt x="28" y="270"/>
                  </a:cubicBezTo>
                  <a:cubicBezTo>
                    <a:pt x="28" y="275"/>
                    <a:pt x="32" y="279"/>
                    <a:pt x="37" y="279"/>
                  </a:cubicBezTo>
                  <a:cubicBezTo>
                    <a:pt x="472" y="279"/>
                    <a:pt x="472" y="279"/>
                    <a:pt x="472" y="279"/>
                  </a:cubicBezTo>
                  <a:cubicBezTo>
                    <a:pt x="477" y="279"/>
                    <a:pt x="481" y="275"/>
                    <a:pt x="481" y="270"/>
                  </a:cubicBezTo>
                  <a:lnTo>
                    <a:pt x="481" y="36"/>
                  </a:lnTo>
                  <a:close/>
                  <a:moveTo>
                    <a:pt x="254" y="64"/>
                  </a:moveTo>
                  <a:cubicBezTo>
                    <a:pt x="206" y="64"/>
                    <a:pt x="166" y="104"/>
                    <a:pt x="166" y="153"/>
                  </a:cubicBezTo>
                  <a:cubicBezTo>
                    <a:pt x="166" y="202"/>
                    <a:pt x="206" y="241"/>
                    <a:pt x="254" y="241"/>
                  </a:cubicBezTo>
                  <a:cubicBezTo>
                    <a:pt x="303" y="241"/>
                    <a:pt x="343" y="202"/>
                    <a:pt x="343" y="153"/>
                  </a:cubicBezTo>
                  <a:cubicBezTo>
                    <a:pt x="343" y="104"/>
                    <a:pt x="303" y="64"/>
                    <a:pt x="254" y="64"/>
                  </a:cubicBezTo>
                  <a:close/>
                  <a:moveTo>
                    <a:pt x="237" y="136"/>
                  </a:moveTo>
                  <a:cubicBezTo>
                    <a:pt x="237" y="126"/>
                    <a:pt x="245" y="118"/>
                    <a:pt x="254" y="118"/>
                  </a:cubicBezTo>
                  <a:cubicBezTo>
                    <a:pt x="264" y="118"/>
                    <a:pt x="272" y="126"/>
                    <a:pt x="272" y="136"/>
                  </a:cubicBezTo>
                  <a:cubicBezTo>
                    <a:pt x="272" y="145"/>
                    <a:pt x="264" y="153"/>
                    <a:pt x="254" y="153"/>
                  </a:cubicBezTo>
                  <a:cubicBezTo>
                    <a:pt x="245" y="153"/>
                    <a:pt x="237" y="145"/>
                    <a:pt x="237" y="136"/>
                  </a:cubicBezTo>
                  <a:close/>
                  <a:moveTo>
                    <a:pt x="254" y="169"/>
                  </a:moveTo>
                  <a:cubicBezTo>
                    <a:pt x="277" y="169"/>
                    <a:pt x="296" y="187"/>
                    <a:pt x="297" y="210"/>
                  </a:cubicBezTo>
                  <a:cubicBezTo>
                    <a:pt x="285" y="219"/>
                    <a:pt x="271" y="224"/>
                    <a:pt x="254" y="224"/>
                  </a:cubicBezTo>
                  <a:cubicBezTo>
                    <a:pt x="238" y="224"/>
                    <a:pt x="223" y="219"/>
                    <a:pt x="211" y="210"/>
                  </a:cubicBezTo>
                  <a:cubicBezTo>
                    <a:pt x="213" y="187"/>
                    <a:pt x="231" y="169"/>
                    <a:pt x="254" y="169"/>
                  </a:cubicBezTo>
                  <a:close/>
                  <a:moveTo>
                    <a:pt x="311" y="196"/>
                  </a:moveTo>
                  <a:cubicBezTo>
                    <a:pt x="306" y="179"/>
                    <a:pt x="294" y="166"/>
                    <a:pt x="279" y="159"/>
                  </a:cubicBezTo>
                  <a:cubicBezTo>
                    <a:pt x="284" y="153"/>
                    <a:pt x="288" y="144"/>
                    <a:pt x="288" y="136"/>
                  </a:cubicBezTo>
                  <a:cubicBezTo>
                    <a:pt x="288" y="117"/>
                    <a:pt x="273" y="102"/>
                    <a:pt x="254" y="102"/>
                  </a:cubicBezTo>
                  <a:cubicBezTo>
                    <a:pt x="236" y="102"/>
                    <a:pt x="221" y="117"/>
                    <a:pt x="221" y="136"/>
                  </a:cubicBezTo>
                  <a:cubicBezTo>
                    <a:pt x="221" y="144"/>
                    <a:pt x="224" y="153"/>
                    <a:pt x="230" y="159"/>
                  </a:cubicBezTo>
                  <a:cubicBezTo>
                    <a:pt x="214" y="166"/>
                    <a:pt x="202" y="179"/>
                    <a:pt x="198" y="196"/>
                  </a:cubicBezTo>
                  <a:cubicBezTo>
                    <a:pt x="189" y="184"/>
                    <a:pt x="183" y="169"/>
                    <a:pt x="183" y="153"/>
                  </a:cubicBezTo>
                  <a:cubicBezTo>
                    <a:pt x="183" y="114"/>
                    <a:pt x="215" y="81"/>
                    <a:pt x="254" y="81"/>
                  </a:cubicBezTo>
                  <a:cubicBezTo>
                    <a:pt x="294" y="81"/>
                    <a:pt x="326" y="114"/>
                    <a:pt x="326" y="153"/>
                  </a:cubicBezTo>
                  <a:cubicBezTo>
                    <a:pt x="326" y="169"/>
                    <a:pt x="320" y="184"/>
                    <a:pt x="311" y="1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bg1"/>
                </a:solidFill>
                <a:latin typeface="+mj-ea"/>
                <a:ea typeface="+mj-ea"/>
              </a:endParaRPr>
            </a:p>
          </p:txBody>
        </p:sp>
        <p:sp>
          <p:nvSpPr>
            <p:cNvPr id="61" name="正方形/長方形 60">
              <a:extLst>
                <a:ext uri="{FF2B5EF4-FFF2-40B4-BE49-F238E27FC236}">
                  <a16:creationId xmlns:a16="http://schemas.microsoft.com/office/drawing/2014/main" id="{D5DBE71E-2B1F-8251-3661-0CBC42E7F7E1}"/>
                </a:ext>
              </a:extLst>
            </p:cNvPr>
            <p:cNvSpPr/>
            <p:nvPr/>
          </p:nvSpPr>
          <p:spPr>
            <a:xfrm>
              <a:off x="6751311" y="2300245"/>
              <a:ext cx="649614" cy="48581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 name="書類">
            <a:extLst>
              <a:ext uri="{FF2B5EF4-FFF2-40B4-BE49-F238E27FC236}">
                <a16:creationId xmlns:a16="http://schemas.microsoft.com/office/drawing/2014/main" id="{8C90C028-05E5-F9C0-7A61-9877DD831FAE}"/>
              </a:ext>
            </a:extLst>
          </p:cNvPr>
          <p:cNvGrpSpPr>
            <a:grpSpLocks noChangeAspect="1"/>
          </p:cNvGrpSpPr>
          <p:nvPr/>
        </p:nvGrpSpPr>
        <p:grpSpPr bwMode="auto">
          <a:xfrm>
            <a:off x="867796" y="3840375"/>
            <a:ext cx="424177" cy="555126"/>
            <a:chOff x="2008" y="732"/>
            <a:chExt cx="528" cy="691"/>
          </a:xfrm>
        </p:grpSpPr>
        <p:sp>
          <p:nvSpPr>
            <p:cNvPr id="4" name="Freeform 10">
              <a:extLst>
                <a:ext uri="{FF2B5EF4-FFF2-40B4-BE49-F238E27FC236}">
                  <a16:creationId xmlns:a16="http://schemas.microsoft.com/office/drawing/2014/main" id="{30E28412-DB81-6B43-73D8-A7E404C99F5E}"/>
                </a:ext>
              </a:extLst>
            </p:cNvPr>
            <p:cNvSpPr>
              <a:spLocks/>
            </p:cNvSpPr>
            <p:nvPr/>
          </p:nvSpPr>
          <p:spPr bwMode="auto">
            <a:xfrm>
              <a:off x="2142" y="770"/>
              <a:ext cx="356" cy="517"/>
            </a:xfrm>
            <a:custGeom>
              <a:avLst/>
              <a:gdLst>
                <a:gd name="T0" fmla="*/ 0 w 234"/>
                <a:gd name="T1" fmla="*/ 8 h 340"/>
                <a:gd name="T2" fmla="*/ 8 w 234"/>
                <a:gd name="T3" fmla="*/ 0 h 340"/>
                <a:gd name="T4" fmla="*/ 145 w 234"/>
                <a:gd name="T5" fmla="*/ 0 h 340"/>
                <a:gd name="T6" fmla="*/ 145 w 234"/>
                <a:gd name="T7" fmla="*/ 88 h 340"/>
                <a:gd name="T8" fmla="*/ 234 w 234"/>
                <a:gd name="T9" fmla="*/ 88 h 340"/>
                <a:gd name="T10" fmla="*/ 234 w 234"/>
                <a:gd name="T11" fmla="*/ 332 h 340"/>
                <a:gd name="T12" fmla="*/ 226 w 234"/>
                <a:gd name="T13" fmla="*/ 340 h 340"/>
                <a:gd name="T14" fmla="*/ 8 w 234"/>
                <a:gd name="T15" fmla="*/ 340 h 340"/>
                <a:gd name="T16" fmla="*/ 0 w 234"/>
                <a:gd name="T17" fmla="*/ 332 h 340"/>
                <a:gd name="T18" fmla="*/ 0 w 234"/>
                <a:gd name="T19" fmla="*/ 8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4" h="340">
                  <a:moveTo>
                    <a:pt x="0" y="8"/>
                  </a:moveTo>
                  <a:cubicBezTo>
                    <a:pt x="0" y="4"/>
                    <a:pt x="4" y="0"/>
                    <a:pt x="8" y="0"/>
                  </a:cubicBezTo>
                  <a:cubicBezTo>
                    <a:pt x="145" y="0"/>
                    <a:pt x="145" y="0"/>
                    <a:pt x="145" y="0"/>
                  </a:cubicBezTo>
                  <a:cubicBezTo>
                    <a:pt x="145" y="88"/>
                    <a:pt x="145" y="88"/>
                    <a:pt x="145" y="88"/>
                  </a:cubicBezTo>
                  <a:cubicBezTo>
                    <a:pt x="234" y="88"/>
                    <a:pt x="234" y="88"/>
                    <a:pt x="234" y="88"/>
                  </a:cubicBezTo>
                  <a:cubicBezTo>
                    <a:pt x="234" y="332"/>
                    <a:pt x="234" y="332"/>
                    <a:pt x="234" y="332"/>
                  </a:cubicBezTo>
                  <a:cubicBezTo>
                    <a:pt x="234" y="337"/>
                    <a:pt x="230" y="340"/>
                    <a:pt x="226" y="340"/>
                  </a:cubicBezTo>
                  <a:cubicBezTo>
                    <a:pt x="8" y="340"/>
                    <a:pt x="8" y="340"/>
                    <a:pt x="8" y="340"/>
                  </a:cubicBezTo>
                  <a:cubicBezTo>
                    <a:pt x="4" y="340"/>
                    <a:pt x="0" y="337"/>
                    <a:pt x="0" y="332"/>
                  </a:cubicBezTo>
                  <a:lnTo>
                    <a:pt x="0"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mj-ea"/>
                <a:ea typeface="+mj-ea"/>
              </a:endParaRPr>
            </a:p>
          </p:txBody>
        </p:sp>
        <p:sp>
          <p:nvSpPr>
            <p:cNvPr id="7" name="Freeform 11">
              <a:extLst>
                <a:ext uri="{FF2B5EF4-FFF2-40B4-BE49-F238E27FC236}">
                  <a16:creationId xmlns:a16="http://schemas.microsoft.com/office/drawing/2014/main" id="{09728F28-31EB-D181-4B93-139EEB29C30B}"/>
                </a:ext>
              </a:extLst>
            </p:cNvPr>
            <p:cNvSpPr>
              <a:spLocks noEditPoints="1"/>
            </p:cNvSpPr>
            <p:nvPr/>
          </p:nvSpPr>
          <p:spPr bwMode="auto">
            <a:xfrm>
              <a:off x="2008" y="732"/>
              <a:ext cx="528" cy="691"/>
            </a:xfrm>
            <a:custGeom>
              <a:avLst/>
              <a:gdLst>
                <a:gd name="T0" fmla="*/ 24 w 347"/>
                <a:gd name="T1" fmla="*/ 438 h 454"/>
                <a:gd name="T2" fmla="*/ 292 w 347"/>
                <a:gd name="T3" fmla="*/ 438 h 454"/>
                <a:gd name="T4" fmla="*/ 292 w 347"/>
                <a:gd name="T5" fmla="*/ 454 h 454"/>
                <a:gd name="T6" fmla="*/ 18 w 347"/>
                <a:gd name="T7" fmla="*/ 454 h 454"/>
                <a:gd name="T8" fmla="*/ 0 w 347"/>
                <a:gd name="T9" fmla="*/ 435 h 454"/>
                <a:gd name="T10" fmla="*/ 0 w 347"/>
                <a:gd name="T11" fmla="*/ 54 h 454"/>
                <a:gd name="T12" fmla="*/ 16 w 347"/>
                <a:gd name="T13" fmla="*/ 54 h 454"/>
                <a:gd name="T14" fmla="*/ 16 w 347"/>
                <a:gd name="T15" fmla="*/ 430 h 454"/>
                <a:gd name="T16" fmla="*/ 24 w 347"/>
                <a:gd name="T17" fmla="*/ 438 h 454"/>
                <a:gd name="T18" fmla="*/ 47 w 347"/>
                <a:gd name="T19" fmla="*/ 398 h 454"/>
                <a:gd name="T20" fmla="*/ 47 w 347"/>
                <a:gd name="T21" fmla="*/ 23 h 454"/>
                <a:gd name="T22" fmla="*/ 32 w 347"/>
                <a:gd name="T23" fmla="*/ 23 h 454"/>
                <a:gd name="T24" fmla="*/ 32 w 347"/>
                <a:gd name="T25" fmla="*/ 404 h 454"/>
                <a:gd name="T26" fmla="*/ 50 w 347"/>
                <a:gd name="T27" fmla="*/ 422 h 454"/>
                <a:gd name="T28" fmla="*/ 324 w 347"/>
                <a:gd name="T29" fmla="*/ 422 h 454"/>
                <a:gd name="T30" fmla="*/ 324 w 347"/>
                <a:gd name="T31" fmla="*/ 406 h 454"/>
                <a:gd name="T32" fmla="*/ 55 w 347"/>
                <a:gd name="T33" fmla="*/ 406 h 454"/>
                <a:gd name="T34" fmla="*/ 47 w 347"/>
                <a:gd name="T35" fmla="*/ 398 h 454"/>
                <a:gd name="T36" fmla="*/ 347 w 347"/>
                <a:gd name="T37" fmla="*/ 372 h 454"/>
                <a:gd name="T38" fmla="*/ 347 w 347"/>
                <a:gd name="T39" fmla="*/ 102 h 454"/>
                <a:gd name="T40" fmla="*/ 245 w 347"/>
                <a:gd name="T41" fmla="*/ 0 h 454"/>
                <a:gd name="T42" fmla="*/ 81 w 347"/>
                <a:gd name="T43" fmla="*/ 0 h 454"/>
                <a:gd name="T44" fmla="*/ 63 w 347"/>
                <a:gd name="T45" fmla="*/ 18 h 454"/>
                <a:gd name="T46" fmla="*/ 63 w 347"/>
                <a:gd name="T47" fmla="*/ 372 h 454"/>
                <a:gd name="T48" fmla="*/ 81 w 347"/>
                <a:gd name="T49" fmla="*/ 390 h 454"/>
                <a:gd name="T50" fmla="*/ 329 w 347"/>
                <a:gd name="T51" fmla="*/ 390 h 454"/>
                <a:gd name="T52" fmla="*/ 347 w 347"/>
                <a:gd name="T53" fmla="*/ 372 h 454"/>
                <a:gd name="T54" fmla="*/ 88 w 347"/>
                <a:gd name="T55" fmla="*/ 33 h 454"/>
                <a:gd name="T56" fmla="*/ 96 w 347"/>
                <a:gd name="T57" fmla="*/ 25 h 454"/>
                <a:gd name="T58" fmla="*/ 233 w 347"/>
                <a:gd name="T59" fmla="*/ 25 h 454"/>
                <a:gd name="T60" fmla="*/ 233 w 347"/>
                <a:gd name="T61" fmla="*/ 113 h 454"/>
                <a:gd name="T62" fmla="*/ 322 w 347"/>
                <a:gd name="T63" fmla="*/ 113 h 454"/>
                <a:gd name="T64" fmla="*/ 322 w 347"/>
                <a:gd name="T65" fmla="*/ 357 h 454"/>
                <a:gd name="T66" fmla="*/ 314 w 347"/>
                <a:gd name="T67" fmla="*/ 365 h 454"/>
                <a:gd name="T68" fmla="*/ 96 w 347"/>
                <a:gd name="T69" fmla="*/ 365 h 454"/>
                <a:gd name="T70" fmla="*/ 88 w 347"/>
                <a:gd name="T71" fmla="*/ 357 h 454"/>
                <a:gd name="T72" fmla="*/ 88 w 347"/>
                <a:gd name="T73" fmla="*/ 33 h 454"/>
                <a:gd name="T74" fmla="*/ 299 w 347"/>
                <a:gd name="T75" fmla="*/ 226 h 454"/>
                <a:gd name="T76" fmla="*/ 111 w 347"/>
                <a:gd name="T77" fmla="*/ 226 h 454"/>
                <a:gd name="T78" fmla="*/ 111 w 347"/>
                <a:gd name="T79" fmla="*/ 246 h 454"/>
                <a:gd name="T80" fmla="*/ 299 w 347"/>
                <a:gd name="T81" fmla="*/ 246 h 454"/>
                <a:gd name="T82" fmla="*/ 299 w 347"/>
                <a:gd name="T83" fmla="*/ 226 h 454"/>
                <a:gd name="T84" fmla="*/ 299 w 347"/>
                <a:gd name="T85" fmla="*/ 185 h 454"/>
                <a:gd name="T86" fmla="*/ 111 w 347"/>
                <a:gd name="T87" fmla="*/ 185 h 454"/>
                <a:gd name="T88" fmla="*/ 111 w 347"/>
                <a:gd name="T89" fmla="*/ 205 h 454"/>
                <a:gd name="T90" fmla="*/ 299 w 347"/>
                <a:gd name="T91" fmla="*/ 205 h 454"/>
                <a:gd name="T92" fmla="*/ 299 w 347"/>
                <a:gd name="T93" fmla="*/ 185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47" h="454">
                  <a:moveTo>
                    <a:pt x="24" y="438"/>
                  </a:moveTo>
                  <a:cubicBezTo>
                    <a:pt x="292" y="438"/>
                    <a:pt x="292" y="438"/>
                    <a:pt x="292" y="438"/>
                  </a:cubicBezTo>
                  <a:cubicBezTo>
                    <a:pt x="292" y="454"/>
                    <a:pt x="292" y="454"/>
                    <a:pt x="292" y="454"/>
                  </a:cubicBezTo>
                  <a:cubicBezTo>
                    <a:pt x="18" y="454"/>
                    <a:pt x="18" y="454"/>
                    <a:pt x="18" y="454"/>
                  </a:cubicBezTo>
                  <a:cubicBezTo>
                    <a:pt x="8" y="454"/>
                    <a:pt x="0" y="445"/>
                    <a:pt x="0" y="435"/>
                  </a:cubicBezTo>
                  <a:cubicBezTo>
                    <a:pt x="0" y="54"/>
                    <a:pt x="0" y="54"/>
                    <a:pt x="0" y="54"/>
                  </a:cubicBezTo>
                  <a:cubicBezTo>
                    <a:pt x="16" y="54"/>
                    <a:pt x="16" y="54"/>
                    <a:pt x="16" y="54"/>
                  </a:cubicBezTo>
                  <a:cubicBezTo>
                    <a:pt x="16" y="430"/>
                    <a:pt x="16" y="430"/>
                    <a:pt x="16" y="430"/>
                  </a:cubicBezTo>
                  <a:cubicBezTo>
                    <a:pt x="16" y="434"/>
                    <a:pt x="19" y="438"/>
                    <a:pt x="24" y="438"/>
                  </a:cubicBezTo>
                  <a:close/>
                  <a:moveTo>
                    <a:pt x="47" y="398"/>
                  </a:moveTo>
                  <a:cubicBezTo>
                    <a:pt x="47" y="23"/>
                    <a:pt x="47" y="23"/>
                    <a:pt x="47" y="23"/>
                  </a:cubicBezTo>
                  <a:cubicBezTo>
                    <a:pt x="32" y="23"/>
                    <a:pt x="32" y="23"/>
                    <a:pt x="32" y="23"/>
                  </a:cubicBezTo>
                  <a:cubicBezTo>
                    <a:pt x="32" y="404"/>
                    <a:pt x="32" y="404"/>
                    <a:pt x="32" y="404"/>
                  </a:cubicBezTo>
                  <a:cubicBezTo>
                    <a:pt x="32" y="414"/>
                    <a:pt x="40" y="422"/>
                    <a:pt x="50" y="422"/>
                  </a:cubicBezTo>
                  <a:cubicBezTo>
                    <a:pt x="324" y="422"/>
                    <a:pt x="324" y="422"/>
                    <a:pt x="324" y="422"/>
                  </a:cubicBezTo>
                  <a:cubicBezTo>
                    <a:pt x="324" y="406"/>
                    <a:pt x="324" y="406"/>
                    <a:pt x="324" y="406"/>
                  </a:cubicBezTo>
                  <a:cubicBezTo>
                    <a:pt x="55" y="406"/>
                    <a:pt x="55" y="406"/>
                    <a:pt x="55" y="406"/>
                  </a:cubicBezTo>
                  <a:cubicBezTo>
                    <a:pt x="51" y="406"/>
                    <a:pt x="47" y="402"/>
                    <a:pt x="47" y="398"/>
                  </a:cubicBezTo>
                  <a:close/>
                  <a:moveTo>
                    <a:pt x="347" y="372"/>
                  </a:moveTo>
                  <a:cubicBezTo>
                    <a:pt x="347" y="102"/>
                    <a:pt x="347" y="102"/>
                    <a:pt x="347" y="102"/>
                  </a:cubicBezTo>
                  <a:cubicBezTo>
                    <a:pt x="245" y="0"/>
                    <a:pt x="245" y="0"/>
                    <a:pt x="245" y="0"/>
                  </a:cubicBezTo>
                  <a:cubicBezTo>
                    <a:pt x="81" y="0"/>
                    <a:pt x="81" y="0"/>
                    <a:pt x="81" y="0"/>
                  </a:cubicBezTo>
                  <a:cubicBezTo>
                    <a:pt x="71" y="0"/>
                    <a:pt x="63" y="8"/>
                    <a:pt x="63" y="18"/>
                  </a:cubicBezTo>
                  <a:cubicBezTo>
                    <a:pt x="63" y="372"/>
                    <a:pt x="63" y="372"/>
                    <a:pt x="63" y="372"/>
                  </a:cubicBezTo>
                  <a:cubicBezTo>
                    <a:pt x="63" y="382"/>
                    <a:pt x="71" y="390"/>
                    <a:pt x="81" y="390"/>
                  </a:cubicBezTo>
                  <a:cubicBezTo>
                    <a:pt x="329" y="390"/>
                    <a:pt x="329" y="390"/>
                    <a:pt x="329" y="390"/>
                  </a:cubicBezTo>
                  <a:cubicBezTo>
                    <a:pt x="339" y="390"/>
                    <a:pt x="347" y="382"/>
                    <a:pt x="347" y="372"/>
                  </a:cubicBezTo>
                  <a:close/>
                  <a:moveTo>
                    <a:pt x="88" y="33"/>
                  </a:moveTo>
                  <a:cubicBezTo>
                    <a:pt x="88" y="29"/>
                    <a:pt x="92" y="25"/>
                    <a:pt x="96" y="25"/>
                  </a:cubicBezTo>
                  <a:cubicBezTo>
                    <a:pt x="233" y="25"/>
                    <a:pt x="233" y="25"/>
                    <a:pt x="233" y="25"/>
                  </a:cubicBezTo>
                  <a:cubicBezTo>
                    <a:pt x="233" y="113"/>
                    <a:pt x="233" y="113"/>
                    <a:pt x="233" y="113"/>
                  </a:cubicBezTo>
                  <a:cubicBezTo>
                    <a:pt x="322" y="113"/>
                    <a:pt x="322" y="113"/>
                    <a:pt x="322" y="113"/>
                  </a:cubicBezTo>
                  <a:cubicBezTo>
                    <a:pt x="322" y="357"/>
                    <a:pt x="322" y="357"/>
                    <a:pt x="322" y="357"/>
                  </a:cubicBezTo>
                  <a:cubicBezTo>
                    <a:pt x="322" y="362"/>
                    <a:pt x="318" y="365"/>
                    <a:pt x="314" y="365"/>
                  </a:cubicBezTo>
                  <a:cubicBezTo>
                    <a:pt x="96" y="365"/>
                    <a:pt x="96" y="365"/>
                    <a:pt x="96" y="365"/>
                  </a:cubicBezTo>
                  <a:cubicBezTo>
                    <a:pt x="92" y="365"/>
                    <a:pt x="88" y="362"/>
                    <a:pt x="88" y="357"/>
                  </a:cubicBezTo>
                  <a:lnTo>
                    <a:pt x="88" y="33"/>
                  </a:lnTo>
                  <a:close/>
                  <a:moveTo>
                    <a:pt x="299" y="226"/>
                  </a:moveTo>
                  <a:cubicBezTo>
                    <a:pt x="111" y="226"/>
                    <a:pt x="111" y="226"/>
                    <a:pt x="111" y="226"/>
                  </a:cubicBezTo>
                  <a:cubicBezTo>
                    <a:pt x="111" y="246"/>
                    <a:pt x="111" y="246"/>
                    <a:pt x="111" y="246"/>
                  </a:cubicBezTo>
                  <a:cubicBezTo>
                    <a:pt x="299" y="246"/>
                    <a:pt x="299" y="246"/>
                    <a:pt x="299" y="246"/>
                  </a:cubicBezTo>
                  <a:lnTo>
                    <a:pt x="299" y="226"/>
                  </a:lnTo>
                  <a:close/>
                  <a:moveTo>
                    <a:pt x="299" y="185"/>
                  </a:moveTo>
                  <a:cubicBezTo>
                    <a:pt x="111" y="185"/>
                    <a:pt x="111" y="185"/>
                    <a:pt x="111" y="185"/>
                  </a:cubicBezTo>
                  <a:cubicBezTo>
                    <a:pt x="111" y="205"/>
                    <a:pt x="111" y="205"/>
                    <a:pt x="111" y="205"/>
                  </a:cubicBezTo>
                  <a:cubicBezTo>
                    <a:pt x="299" y="205"/>
                    <a:pt x="299" y="205"/>
                    <a:pt x="299" y="205"/>
                  </a:cubicBezTo>
                  <a:lnTo>
                    <a:pt x="299" y="185"/>
                  </a:lnTo>
                  <a:close/>
                </a:path>
              </a:pathLst>
            </a:custGeom>
            <a:solidFill>
              <a:srgbClr val="003B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solidFill>
                  <a:schemeClr val="bg1"/>
                </a:solidFill>
                <a:latin typeface="+mj-ea"/>
                <a:ea typeface="+mj-ea"/>
              </a:endParaRPr>
            </a:p>
          </p:txBody>
        </p:sp>
      </p:grpSp>
      <p:grpSp>
        <p:nvGrpSpPr>
          <p:cNvPr id="20" name="書類">
            <a:extLst>
              <a:ext uri="{FF2B5EF4-FFF2-40B4-BE49-F238E27FC236}">
                <a16:creationId xmlns:a16="http://schemas.microsoft.com/office/drawing/2014/main" id="{F403E185-6B68-F356-BBDD-2C9D2AB821A7}"/>
              </a:ext>
            </a:extLst>
          </p:cNvPr>
          <p:cNvGrpSpPr>
            <a:grpSpLocks noChangeAspect="1"/>
          </p:cNvGrpSpPr>
          <p:nvPr/>
        </p:nvGrpSpPr>
        <p:grpSpPr bwMode="auto">
          <a:xfrm>
            <a:off x="6605384" y="3814053"/>
            <a:ext cx="424177" cy="555126"/>
            <a:chOff x="2008" y="732"/>
            <a:chExt cx="528" cy="691"/>
          </a:xfrm>
        </p:grpSpPr>
        <p:sp>
          <p:nvSpPr>
            <p:cNvPr id="21" name="Freeform 10">
              <a:extLst>
                <a:ext uri="{FF2B5EF4-FFF2-40B4-BE49-F238E27FC236}">
                  <a16:creationId xmlns:a16="http://schemas.microsoft.com/office/drawing/2014/main" id="{07D025D5-FE7E-E4A8-ECF6-2022070D1C7C}"/>
                </a:ext>
              </a:extLst>
            </p:cNvPr>
            <p:cNvSpPr>
              <a:spLocks/>
            </p:cNvSpPr>
            <p:nvPr/>
          </p:nvSpPr>
          <p:spPr bwMode="auto">
            <a:xfrm>
              <a:off x="2142" y="770"/>
              <a:ext cx="356" cy="517"/>
            </a:xfrm>
            <a:custGeom>
              <a:avLst/>
              <a:gdLst>
                <a:gd name="T0" fmla="*/ 0 w 234"/>
                <a:gd name="T1" fmla="*/ 8 h 340"/>
                <a:gd name="T2" fmla="*/ 8 w 234"/>
                <a:gd name="T3" fmla="*/ 0 h 340"/>
                <a:gd name="T4" fmla="*/ 145 w 234"/>
                <a:gd name="T5" fmla="*/ 0 h 340"/>
                <a:gd name="T6" fmla="*/ 145 w 234"/>
                <a:gd name="T7" fmla="*/ 88 h 340"/>
                <a:gd name="T8" fmla="*/ 234 w 234"/>
                <a:gd name="T9" fmla="*/ 88 h 340"/>
                <a:gd name="T10" fmla="*/ 234 w 234"/>
                <a:gd name="T11" fmla="*/ 332 h 340"/>
                <a:gd name="T12" fmla="*/ 226 w 234"/>
                <a:gd name="T13" fmla="*/ 340 h 340"/>
                <a:gd name="T14" fmla="*/ 8 w 234"/>
                <a:gd name="T15" fmla="*/ 340 h 340"/>
                <a:gd name="T16" fmla="*/ 0 w 234"/>
                <a:gd name="T17" fmla="*/ 332 h 340"/>
                <a:gd name="T18" fmla="*/ 0 w 234"/>
                <a:gd name="T19" fmla="*/ 8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4" h="340">
                  <a:moveTo>
                    <a:pt x="0" y="8"/>
                  </a:moveTo>
                  <a:cubicBezTo>
                    <a:pt x="0" y="4"/>
                    <a:pt x="4" y="0"/>
                    <a:pt x="8" y="0"/>
                  </a:cubicBezTo>
                  <a:cubicBezTo>
                    <a:pt x="145" y="0"/>
                    <a:pt x="145" y="0"/>
                    <a:pt x="145" y="0"/>
                  </a:cubicBezTo>
                  <a:cubicBezTo>
                    <a:pt x="145" y="88"/>
                    <a:pt x="145" y="88"/>
                    <a:pt x="145" y="88"/>
                  </a:cubicBezTo>
                  <a:cubicBezTo>
                    <a:pt x="234" y="88"/>
                    <a:pt x="234" y="88"/>
                    <a:pt x="234" y="88"/>
                  </a:cubicBezTo>
                  <a:cubicBezTo>
                    <a:pt x="234" y="332"/>
                    <a:pt x="234" y="332"/>
                    <a:pt x="234" y="332"/>
                  </a:cubicBezTo>
                  <a:cubicBezTo>
                    <a:pt x="234" y="337"/>
                    <a:pt x="230" y="340"/>
                    <a:pt x="226" y="340"/>
                  </a:cubicBezTo>
                  <a:cubicBezTo>
                    <a:pt x="8" y="340"/>
                    <a:pt x="8" y="340"/>
                    <a:pt x="8" y="340"/>
                  </a:cubicBezTo>
                  <a:cubicBezTo>
                    <a:pt x="4" y="340"/>
                    <a:pt x="0" y="337"/>
                    <a:pt x="0" y="332"/>
                  </a:cubicBezTo>
                  <a:lnTo>
                    <a:pt x="0"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mj-ea"/>
                <a:ea typeface="+mj-ea"/>
              </a:endParaRPr>
            </a:p>
          </p:txBody>
        </p:sp>
        <p:sp>
          <p:nvSpPr>
            <p:cNvPr id="22" name="Freeform 11">
              <a:extLst>
                <a:ext uri="{FF2B5EF4-FFF2-40B4-BE49-F238E27FC236}">
                  <a16:creationId xmlns:a16="http://schemas.microsoft.com/office/drawing/2014/main" id="{4D3557E7-1D7F-D772-1789-328BFB13B385}"/>
                </a:ext>
              </a:extLst>
            </p:cNvPr>
            <p:cNvSpPr>
              <a:spLocks noEditPoints="1"/>
            </p:cNvSpPr>
            <p:nvPr/>
          </p:nvSpPr>
          <p:spPr bwMode="auto">
            <a:xfrm>
              <a:off x="2008" y="732"/>
              <a:ext cx="528" cy="691"/>
            </a:xfrm>
            <a:custGeom>
              <a:avLst/>
              <a:gdLst>
                <a:gd name="T0" fmla="*/ 24 w 347"/>
                <a:gd name="T1" fmla="*/ 438 h 454"/>
                <a:gd name="T2" fmla="*/ 292 w 347"/>
                <a:gd name="T3" fmla="*/ 438 h 454"/>
                <a:gd name="T4" fmla="*/ 292 w 347"/>
                <a:gd name="T5" fmla="*/ 454 h 454"/>
                <a:gd name="T6" fmla="*/ 18 w 347"/>
                <a:gd name="T7" fmla="*/ 454 h 454"/>
                <a:gd name="T8" fmla="*/ 0 w 347"/>
                <a:gd name="T9" fmla="*/ 435 h 454"/>
                <a:gd name="T10" fmla="*/ 0 w 347"/>
                <a:gd name="T11" fmla="*/ 54 h 454"/>
                <a:gd name="T12" fmla="*/ 16 w 347"/>
                <a:gd name="T13" fmla="*/ 54 h 454"/>
                <a:gd name="T14" fmla="*/ 16 w 347"/>
                <a:gd name="T15" fmla="*/ 430 h 454"/>
                <a:gd name="T16" fmla="*/ 24 w 347"/>
                <a:gd name="T17" fmla="*/ 438 h 454"/>
                <a:gd name="T18" fmla="*/ 47 w 347"/>
                <a:gd name="T19" fmla="*/ 398 h 454"/>
                <a:gd name="T20" fmla="*/ 47 w 347"/>
                <a:gd name="T21" fmla="*/ 23 h 454"/>
                <a:gd name="T22" fmla="*/ 32 w 347"/>
                <a:gd name="T23" fmla="*/ 23 h 454"/>
                <a:gd name="T24" fmla="*/ 32 w 347"/>
                <a:gd name="T25" fmla="*/ 404 h 454"/>
                <a:gd name="T26" fmla="*/ 50 w 347"/>
                <a:gd name="T27" fmla="*/ 422 h 454"/>
                <a:gd name="T28" fmla="*/ 324 w 347"/>
                <a:gd name="T29" fmla="*/ 422 h 454"/>
                <a:gd name="T30" fmla="*/ 324 w 347"/>
                <a:gd name="T31" fmla="*/ 406 h 454"/>
                <a:gd name="T32" fmla="*/ 55 w 347"/>
                <a:gd name="T33" fmla="*/ 406 h 454"/>
                <a:gd name="T34" fmla="*/ 47 w 347"/>
                <a:gd name="T35" fmla="*/ 398 h 454"/>
                <a:gd name="T36" fmla="*/ 347 w 347"/>
                <a:gd name="T37" fmla="*/ 372 h 454"/>
                <a:gd name="T38" fmla="*/ 347 w 347"/>
                <a:gd name="T39" fmla="*/ 102 h 454"/>
                <a:gd name="T40" fmla="*/ 245 w 347"/>
                <a:gd name="T41" fmla="*/ 0 h 454"/>
                <a:gd name="T42" fmla="*/ 81 w 347"/>
                <a:gd name="T43" fmla="*/ 0 h 454"/>
                <a:gd name="T44" fmla="*/ 63 w 347"/>
                <a:gd name="T45" fmla="*/ 18 h 454"/>
                <a:gd name="T46" fmla="*/ 63 w 347"/>
                <a:gd name="T47" fmla="*/ 372 h 454"/>
                <a:gd name="T48" fmla="*/ 81 w 347"/>
                <a:gd name="T49" fmla="*/ 390 h 454"/>
                <a:gd name="T50" fmla="*/ 329 w 347"/>
                <a:gd name="T51" fmla="*/ 390 h 454"/>
                <a:gd name="T52" fmla="*/ 347 w 347"/>
                <a:gd name="T53" fmla="*/ 372 h 454"/>
                <a:gd name="T54" fmla="*/ 88 w 347"/>
                <a:gd name="T55" fmla="*/ 33 h 454"/>
                <a:gd name="T56" fmla="*/ 96 w 347"/>
                <a:gd name="T57" fmla="*/ 25 h 454"/>
                <a:gd name="T58" fmla="*/ 233 w 347"/>
                <a:gd name="T59" fmla="*/ 25 h 454"/>
                <a:gd name="T60" fmla="*/ 233 w 347"/>
                <a:gd name="T61" fmla="*/ 113 h 454"/>
                <a:gd name="T62" fmla="*/ 322 w 347"/>
                <a:gd name="T63" fmla="*/ 113 h 454"/>
                <a:gd name="T64" fmla="*/ 322 w 347"/>
                <a:gd name="T65" fmla="*/ 357 h 454"/>
                <a:gd name="T66" fmla="*/ 314 w 347"/>
                <a:gd name="T67" fmla="*/ 365 h 454"/>
                <a:gd name="T68" fmla="*/ 96 w 347"/>
                <a:gd name="T69" fmla="*/ 365 h 454"/>
                <a:gd name="T70" fmla="*/ 88 w 347"/>
                <a:gd name="T71" fmla="*/ 357 h 454"/>
                <a:gd name="T72" fmla="*/ 88 w 347"/>
                <a:gd name="T73" fmla="*/ 33 h 454"/>
                <a:gd name="T74" fmla="*/ 299 w 347"/>
                <a:gd name="T75" fmla="*/ 226 h 454"/>
                <a:gd name="T76" fmla="*/ 111 w 347"/>
                <a:gd name="T77" fmla="*/ 226 h 454"/>
                <a:gd name="T78" fmla="*/ 111 w 347"/>
                <a:gd name="T79" fmla="*/ 246 h 454"/>
                <a:gd name="T80" fmla="*/ 299 w 347"/>
                <a:gd name="T81" fmla="*/ 246 h 454"/>
                <a:gd name="T82" fmla="*/ 299 w 347"/>
                <a:gd name="T83" fmla="*/ 226 h 454"/>
                <a:gd name="T84" fmla="*/ 299 w 347"/>
                <a:gd name="T85" fmla="*/ 185 h 454"/>
                <a:gd name="T86" fmla="*/ 111 w 347"/>
                <a:gd name="T87" fmla="*/ 185 h 454"/>
                <a:gd name="T88" fmla="*/ 111 w 347"/>
                <a:gd name="T89" fmla="*/ 205 h 454"/>
                <a:gd name="T90" fmla="*/ 299 w 347"/>
                <a:gd name="T91" fmla="*/ 205 h 454"/>
                <a:gd name="T92" fmla="*/ 299 w 347"/>
                <a:gd name="T93" fmla="*/ 185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47" h="454">
                  <a:moveTo>
                    <a:pt x="24" y="438"/>
                  </a:moveTo>
                  <a:cubicBezTo>
                    <a:pt x="292" y="438"/>
                    <a:pt x="292" y="438"/>
                    <a:pt x="292" y="438"/>
                  </a:cubicBezTo>
                  <a:cubicBezTo>
                    <a:pt x="292" y="454"/>
                    <a:pt x="292" y="454"/>
                    <a:pt x="292" y="454"/>
                  </a:cubicBezTo>
                  <a:cubicBezTo>
                    <a:pt x="18" y="454"/>
                    <a:pt x="18" y="454"/>
                    <a:pt x="18" y="454"/>
                  </a:cubicBezTo>
                  <a:cubicBezTo>
                    <a:pt x="8" y="454"/>
                    <a:pt x="0" y="445"/>
                    <a:pt x="0" y="435"/>
                  </a:cubicBezTo>
                  <a:cubicBezTo>
                    <a:pt x="0" y="54"/>
                    <a:pt x="0" y="54"/>
                    <a:pt x="0" y="54"/>
                  </a:cubicBezTo>
                  <a:cubicBezTo>
                    <a:pt x="16" y="54"/>
                    <a:pt x="16" y="54"/>
                    <a:pt x="16" y="54"/>
                  </a:cubicBezTo>
                  <a:cubicBezTo>
                    <a:pt x="16" y="430"/>
                    <a:pt x="16" y="430"/>
                    <a:pt x="16" y="430"/>
                  </a:cubicBezTo>
                  <a:cubicBezTo>
                    <a:pt x="16" y="434"/>
                    <a:pt x="19" y="438"/>
                    <a:pt x="24" y="438"/>
                  </a:cubicBezTo>
                  <a:close/>
                  <a:moveTo>
                    <a:pt x="47" y="398"/>
                  </a:moveTo>
                  <a:cubicBezTo>
                    <a:pt x="47" y="23"/>
                    <a:pt x="47" y="23"/>
                    <a:pt x="47" y="23"/>
                  </a:cubicBezTo>
                  <a:cubicBezTo>
                    <a:pt x="32" y="23"/>
                    <a:pt x="32" y="23"/>
                    <a:pt x="32" y="23"/>
                  </a:cubicBezTo>
                  <a:cubicBezTo>
                    <a:pt x="32" y="404"/>
                    <a:pt x="32" y="404"/>
                    <a:pt x="32" y="404"/>
                  </a:cubicBezTo>
                  <a:cubicBezTo>
                    <a:pt x="32" y="414"/>
                    <a:pt x="40" y="422"/>
                    <a:pt x="50" y="422"/>
                  </a:cubicBezTo>
                  <a:cubicBezTo>
                    <a:pt x="324" y="422"/>
                    <a:pt x="324" y="422"/>
                    <a:pt x="324" y="422"/>
                  </a:cubicBezTo>
                  <a:cubicBezTo>
                    <a:pt x="324" y="406"/>
                    <a:pt x="324" y="406"/>
                    <a:pt x="324" y="406"/>
                  </a:cubicBezTo>
                  <a:cubicBezTo>
                    <a:pt x="55" y="406"/>
                    <a:pt x="55" y="406"/>
                    <a:pt x="55" y="406"/>
                  </a:cubicBezTo>
                  <a:cubicBezTo>
                    <a:pt x="51" y="406"/>
                    <a:pt x="47" y="402"/>
                    <a:pt x="47" y="398"/>
                  </a:cubicBezTo>
                  <a:close/>
                  <a:moveTo>
                    <a:pt x="347" y="372"/>
                  </a:moveTo>
                  <a:cubicBezTo>
                    <a:pt x="347" y="102"/>
                    <a:pt x="347" y="102"/>
                    <a:pt x="347" y="102"/>
                  </a:cubicBezTo>
                  <a:cubicBezTo>
                    <a:pt x="245" y="0"/>
                    <a:pt x="245" y="0"/>
                    <a:pt x="245" y="0"/>
                  </a:cubicBezTo>
                  <a:cubicBezTo>
                    <a:pt x="81" y="0"/>
                    <a:pt x="81" y="0"/>
                    <a:pt x="81" y="0"/>
                  </a:cubicBezTo>
                  <a:cubicBezTo>
                    <a:pt x="71" y="0"/>
                    <a:pt x="63" y="8"/>
                    <a:pt x="63" y="18"/>
                  </a:cubicBezTo>
                  <a:cubicBezTo>
                    <a:pt x="63" y="372"/>
                    <a:pt x="63" y="372"/>
                    <a:pt x="63" y="372"/>
                  </a:cubicBezTo>
                  <a:cubicBezTo>
                    <a:pt x="63" y="382"/>
                    <a:pt x="71" y="390"/>
                    <a:pt x="81" y="390"/>
                  </a:cubicBezTo>
                  <a:cubicBezTo>
                    <a:pt x="329" y="390"/>
                    <a:pt x="329" y="390"/>
                    <a:pt x="329" y="390"/>
                  </a:cubicBezTo>
                  <a:cubicBezTo>
                    <a:pt x="339" y="390"/>
                    <a:pt x="347" y="382"/>
                    <a:pt x="347" y="372"/>
                  </a:cubicBezTo>
                  <a:close/>
                  <a:moveTo>
                    <a:pt x="88" y="33"/>
                  </a:moveTo>
                  <a:cubicBezTo>
                    <a:pt x="88" y="29"/>
                    <a:pt x="92" y="25"/>
                    <a:pt x="96" y="25"/>
                  </a:cubicBezTo>
                  <a:cubicBezTo>
                    <a:pt x="233" y="25"/>
                    <a:pt x="233" y="25"/>
                    <a:pt x="233" y="25"/>
                  </a:cubicBezTo>
                  <a:cubicBezTo>
                    <a:pt x="233" y="113"/>
                    <a:pt x="233" y="113"/>
                    <a:pt x="233" y="113"/>
                  </a:cubicBezTo>
                  <a:cubicBezTo>
                    <a:pt x="322" y="113"/>
                    <a:pt x="322" y="113"/>
                    <a:pt x="322" y="113"/>
                  </a:cubicBezTo>
                  <a:cubicBezTo>
                    <a:pt x="322" y="357"/>
                    <a:pt x="322" y="357"/>
                    <a:pt x="322" y="357"/>
                  </a:cubicBezTo>
                  <a:cubicBezTo>
                    <a:pt x="322" y="362"/>
                    <a:pt x="318" y="365"/>
                    <a:pt x="314" y="365"/>
                  </a:cubicBezTo>
                  <a:cubicBezTo>
                    <a:pt x="96" y="365"/>
                    <a:pt x="96" y="365"/>
                    <a:pt x="96" y="365"/>
                  </a:cubicBezTo>
                  <a:cubicBezTo>
                    <a:pt x="92" y="365"/>
                    <a:pt x="88" y="362"/>
                    <a:pt x="88" y="357"/>
                  </a:cubicBezTo>
                  <a:lnTo>
                    <a:pt x="88" y="33"/>
                  </a:lnTo>
                  <a:close/>
                  <a:moveTo>
                    <a:pt x="299" y="226"/>
                  </a:moveTo>
                  <a:cubicBezTo>
                    <a:pt x="111" y="226"/>
                    <a:pt x="111" y="226"/>
                    <a:pt x="111" y="226"/>
                  </a:cubicBezTo>
                  <a:cubicBezTo>
                    <a:pt x="111" y="246"/>
                    <a:pt x="111" y="246"/>
                    <a:pt x="111" y="246"/>
                  </a:cubicBezTo>
                  <a:cubicBezTo>
                    <a:pt x="299" y="246"/>
                    <a:pt x="299" y="246"/>
                    <a:pt x="299" y="246"/>
                  </a:cubicBezTo>
                  <a:lnTo>
                    <a:pt x="299" y="226"/>
                  </a:lnTo>
                  <a:close/>
                  <a:moveTo>
                    <a:pt x="299" y="185"/>
                  </a:moveTo>
                  <a:cubicBezTo>
                    <a:pt x="111" y="185"/>
                    <a:pt x="111" y="185"/>
                    <a:pt x="111" y="185"/>
                  </a:cubicBezTo>
                  <a:cubicBezTo>
                    <a:pt x="111" y="205"/>
                    <a:pt x="111" y="205"/>
                    <a:pt x="111" y="205"/>
                  </a:cubicBezTo>
                  <a:cubicBezTo>
                    <a:pt x="299" y="205"/>
                    <a:pt x="299" y="205"/>
                    <a:pt x="299" y="205"/>
                  </a:cubicBezTo>
                  <a:lnTo>
                    <a:pt x="299" y="185"/>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bg1"/>
                </a:solidFill>
                <a:latin typeface="+mj-ea"/>
                <a:ea typeface="+mj-ea"/>
              </a:endParaRPr>
            </a:p>
          </p:txBody>
        </p:sp>
      </p:grpSp>
      <p:sp>
        <p:nvSpPr>
          <p:cNvPr id="27" name="テキスト ボックス 26">
            <a:extLst>
              <a:ext uri="{FF2B5EF4-FFF2-40B4-BE49-F238E27FC236}">
                <a16:creationId xmlns:a16="http://schemas.microsoft.com/office/drawing/2014/main" id="{D11C606E-D80A-2333-F3C4-5A6694E34C38}"/>
              </a:ext>
            </a:extLst>
          </p:cNvPr>
          <p:cNvSpPr txBox="1"/>
          <p:nvPr/>
        </p:nvSpPr>
        <p:spPr>
          <a:xfrm>
            <a:off x="7045960" y="3849300"/>
            <a:ext cx="2380031" cy="523220"/>
          </a:xfrm>
          <a:prstGeom prst="rect">
            <a:avLst/>
          </a:prstGeom>
          <a:solidFill>
            <a:schemeClr val="bg1"/>
          </a:solid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全ての申請書・届出書データ</a:t>
            </a:r>
          </a:p>
          <a:p>
            <a:r>
              <a:rPr kumimoji="1" lang="en-US" altLang="ja-JP" sz="1400" b="1" dirty="0">
                <a:solidFill>
                  <a:srgbClr val="FF0000"/>
                </a:solidFill>
                <a:latin typeface="Meiryo UI" panose="020B0604030504040204" pitchFamily="50" charset="-128"/>
                <a:ea typeface="Meiryo UI" panose="020B0604030504040204" pitchFamily="50" charset="-128"/>
              </a:rPr>
              <a:t>(</a:t>
            </a:r>
            <a:r>
              <a:rPr kumimoji="1" lang="ja-JP" altLang="en-US" sz="1400" b="1" dirty="0">
                <a:solidFill>
                  <a:srgbClr val="FF0000"/>
                </a:solidFill>
                <a:latin typeface="Meiryo UI" panose="020B0604030504040204" pitchFamily="50" charset="-128"/>
                <a:ea typeface="Meiryo UI" panose="020B0604030504040204" pitchFamily="50" charset="-128"/>
              </a:rPr>
              <a:t>新様式</a:t>
            </a:r>
            <a:r>
              <a:rPr kumimoji="1" lang="en-US" altLang="ja-JP" sz="1400" b="1" dirty="0">
                <a:solidFill>
                  <a:srgbClr val="FF0000"/>
                </a:solidFill>
                <a:latin typeface="Meiryo UI" panose="020B0604030504040204" pitchFamily="50" charset="-128"/>
                <a:ea typeface="Meiryo UI" panose="020B0604030504040204" pitchFamily="50" charset="-128"/>
              </a:rPr>
              <a:t>)</a:t>
            </a:r>
            <a:endParaRPr kumimoji="1" lang="ja-JP" altLang="en-US" sz="1400" b="1" dirty="0">
              <a:solidFill>
                <a:srgbClr val="FF0000"/>
              </a:solidFill>
              <a:latin typeface="Meiryo UI" panose="020B0604030504040204" pitchFamily="50" charset="-128"/>
              <a:ea typeface="Meiryo UI" panose="020B0604030504040204" pitchFamily="50" charset="-128"/>
            </a:endParaRPr>
          </a:p>
        </p:txBody>
      </p:sp>
      <p:sp>
        <p:nvSpPr>
          <p:cNvPr id="67" name="正方形/長方形 66">
            <a:extLst>
              <a:ext uri="{FF2B5EF4-FFF2-40B4-BE49-F238E27FC236}">
                <a16:creationId xmlns:a16="http://schemas.microsoft.com/office/drawing/2014/main" id="{2F584B94-4A8B-3439-0019-F278799C87EF}"/>
              </a:ext>
            </a:extLst>
          </p:cNvPr>
          <p:cNvSpPr/>
          <p:nvPr/>
        </p:nvSpPr>
        <p:spPr>
          <a:xfrm>
            <a:off x="187569" y="579894"/>
            <a:ext cx="9526954" cy="6063184"/>
          </a:xfrm>
          <a:prstGeom prst="rect">
            <a:avLst/>
          </a:prstGeom>
          <a:no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4" name="グループ化 33">
            <a:extLst>
              <a:ext uri="{FF2B5EF4-FFF2-40B4-BE49-F238E27FC236}">
                <a16:creationId xmlns:a16="http://schemas.microsoft.com/office/drawing/2014/main" id="{4F2DE901-931B-51EF-5078-9EAFB19D9E9A}"/>
              </a:ext>
            </a:extLst>
          </p:cNvPr>
          <p:cNvGrpSpPr/>
          <p:nvPr/>
        </p:nvGrpSpPr>
        <p:grpSpPr>
          <a:xfrm>
            <a:off x="3734902" y="2488141"/>
            <a:ext cx="2556907" cy="1315103"/>
            <a:chOff x="4013786" y="3192204"/>
            <a:chExt cx="2183572" cy="1389238"/>
          </a:xfrm>
        </p:grpSpPr>
        <p:sp>
          <p:nvSpPr>
            <p:cNvPr id="64" name="矢印: 右 63">
              <a:extLst>
                <a:ext uri="{FF2B5EF4-FFF2-40B4-BE49-F238E27FC236}">
                  <a16:creationId xmlns:a16="http://schemas.microsoft.com/office/drawing/2014/main" id="{F475D6FE-86E0-12FA-9C89-C53A00C55505}"/>
                </a:ext>
              </a:extLst>
            </p:cNvPr>
            <p:cNvSpPr/>
            <p:nvPr/>
          </p:nvSpPr>
          <p:spPr>
            <a:xfrm>
              <a:off x="4013786" y="3192204"/>
              <a:ext cx="2183572" cy="1161876"/>
            </a:xfrm>
            <a:prstGeom prst="rightArrow">
              <a:avLst>
                <a:gd name="adj1" fmla="val 54250"/>
                <a:gd name="adj2" fmla="val 50000"/>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a:p>
          </p:txBody>
        </p:sp>
        <p:sp>
          <p:nvSpPr>
            <p:cNvPr id="65" name="テキスト ボックス 64">
              <a:extLst>
                <a:ext uri="{FF2B5EF4-FFF2-40B4-BE49-F238E27FC236}">
                  <a16:creationId xmlns:a16="http://schemas.microsoft.com/office/drawing/2014/main" id="{38F62DBF-5FB1-D397-6DB3-A0ED792C22C9}"/>
                </a:ext>
              </a:extLst>
            </p:cNvPr>
            <p:cNvSpPr txBox="1"/>
            <p:nvPr/>
          </p:nvSpPr>
          <p:spPr>
            <a:xfrm>
              <a:off x="4080865" y="3504224"/>
              <a:ext cx="1893132" cy="1077218"/>
            </a:xfrm>
            <a:prstGeom prst="rect">
              <a:avLst/>
            </a:prstGeom>
            <a:noFill/>
          </p:spPr>
          <p:txBody>
            <a:bodyPr wrap="square" rtlCol="0">
              <a:spAutoFit/>
            </a:bodyPr>
            <a:lstStyle/>
            <a:p>
              <a:pPr algn="ctr"/>
              <a:r>
                <a:rPr kumimoji="1" lang="ja-JP" altLang="en-US" sz="1600" b="1" dirty="0">
                  <a:latin typeface="Meiryo UI" panose="020B0604030504040204" pitchFamily="50" charset="-128"/>
                  <a:ea typeface="Meiryo UI" panose="020B0604030504040204" pitchFamily="50" charset="-128"/>
                </a:rPr>
                <a:t>システム停止・切り替え</a:t>
              </a:r>
            </a:p>
            <a:p>
              <a:pPr algn="ctr"/>
              <a:r>
                <a:rPr kumimoji="1" lang="ja-JP" altLang="en-US" sz="1600" b="1" dirty="0">
                  <a:latin typeface="Meiryo UI" panose="020B0604030504040204" pitchFamily="50" charset="-128"/>
                  <a:ea typeface="Meiryo UI" panose="020B0604030504040204" pitchFamily="50" charset="-128"/>
                </a:rPr>
                <a:t>データ移行</a:t>
              </a:r>
              <a:endParaRPr kumimoji="1" lang="en-US" altLang="ja-JP" sz="1600" b="1" baseline="30000" dirty="0">
                <a:latin typeface="Meiryo UI" panose="020B0604030504040204" pitchFamily="50" charset="-128"/>
                <a:ea typeface="Meiryo UI" panose="020B0604030504040204" pitchFamily="50" charset="-128"/>
              </a:endParaRPr>
            </a:p>
            <a:p>
              <a:pPr algn="ctr"/>
              <a:endParaRPr kumimoji="1" lang="en-US" altLang="ja-JP" sz="1600" b="1" dirty="0">
                <a:latin typeface="Meiryo UI" panose="020B0604030504040204" pitchFamily="50" charset="-128"/>
                <a:ea typeface="Meiryo UI" panose="020B0604030504040204" pitchFamily="50" charset="-128"/>
              </a:endParaRPr>
            </a:p>
          </p:txBody>
        </p:sp>
      </p:grpSp>
      <p:sp>
        <p:nvSpPr>
          <p:cNvPr id="16" name="テキスト ボックス 15">
            <a:extLst>
              <a:ext uri="{FF2B5EF4-FFF2-40B4-BE49-F238E27FC236}">
                <a16:creationId xmlns:a16="http://schemas.microsoft.com/office/drawing/2014/main" id="{4BF112FD-8595-3459-3B90-C59D82AB3918}"/>
              </a:ext>
            </a:extLst>
          </p:cNvPr>
          <p:cNvSpPr txBox="1"/>
          <p:nvPr/>
        </p:nvSpPr>
        <p:spPr>
          <a:xfrm>
            <a:off x="6670578" y="2537559"/>
            <a:ext cx="2190289" cy="95410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電子申請・届出システム</a:t>
            </a:r>
          </a:p>
          <a:p>
            <a:r>
              <a:rPr kumimoji="1" lang="ja-JP" altLang="en-US" sz="1400" dirty="0">
                <a:latin typeface="Meiryo UI" panose="020B0604030504040204" pitchFamily="50" charset="-128"/>
                <a:ea typeface="Meiryo UI" panose="020B0604030504040204" pitchFamily="50" charset="-128"/>
              </a:rPr>
              <a:t>・介護事業所向け画面</a:t>
            </a:r>
          </a:p>
          <a:p>
            <a:r>
              <a:rPr kumimoji="1" lang="ja-JP" altLang="en-US" sz="1400" dirty="0">
                <a:latin typeface="Meiryo UI" panose="020B0604030504040204" pitchFamily="50" charset="-128"/>
                <a:ea typeface="Meiryo UI" panose="020B0604030504040204" pitchFamily="50" charset="-128"/>
              </a:rPr>
              <a:t>・指定権者向け画面</a:t>
            </a:r>
          </a:p>
          <a:p>
            <a:r>
              <a:rPr kumimoji="1" lang="en-US" altLang="ja-JP" sz="1400" b="1" dirty="0">
                <a:solidFill>
                  <a:srgbClr val="FF0000"/>
                </a:solidFill>
                <a:latin typeface="Meiryo UI" panose="020B0604030504040204" pitchFamily="50" charset="-128"/>
                <a:ea typeface="Meiryo UI" panose="020B0604030504040204" pitchFamily="50" charset="-128"/>
              </a:rPr>
              <a:t>(</a:t>
            </a:r>
            <a:r>
              <a:rPr kumimoji="1" lang="ja-JP" altLang="en-US" sz="1400" b="1" dirty="0">
                <a:solidFill>
                  <a:srgbClr val="FF0000"/>
                </a:solidFill>
                <a:latin typeface="Meiryo UI" panose="020B0604030504040204" pitchFamily="50" charset="-128"/>
                <a:ea typeface="Meiryo UI" panose="020B0604030504040204" pitchFamily="50" charset="-128"/>
              </a:rPr>
              <a:t>新様式画面</a:t>
            </a:r>
            <a:r>
              <a:rPr kumimoji="1" lang="en-US" altLang="ja-JP" sz="1400" b="1" dirty="0">
                <a:solidFill>
                  <a:srgbClr val="FF0000"/>
                </a:solidFill>
                <a:latin typeface="Meiryo UI" panose="020B0604030504040204" pitchFamily="50" charset="-128"/>
                <a:ea typeface="Meiryo UI" panose="020B0604030504040204" pitchFamily="50" charset="-128"/>
              </a:rPr>
              <a:t>)</a:t>
            </a:r>
            <a:endParaRPr kumimoji="1" lang="ja-JP" altLang="en-US" sz="1400" b="1" dirty="0">
              <a:solidFill>
                <a:srgbClr val="FF0000"/>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159C32D8-431B-FDF8-B8C0-DABCF9311232}"/>
              </a:ext>
            </a:extLst>
          </p:cNvPr>
          <p:cNvSpPr txBox="1"/>
          <p:nvPr/>
        </p:nvSpPr>
        <p:spPr>
          <a:xfrm>
            <a:off x="6197092" y="2150677"/>
            <a:ext cx="3211889" cy="338554"/>
          </a:xfrm>
          <a:prstGeom prst="rect">
            <a:avLst/>
          </a:prstGeom>
          <a:noFill/>
        </p:spPr>
        <p:txBody>
          <a:bodyPr wrap="square" rtlCol="0">
            <a:spAutoFit/>
          </a:bodyPr>
          <a:lstStyle/>
          <a:p>
            <a:pPr algn="ctr"/>
            <a:r>
              <a:rPr kumimoji="1" lang="ja-JP" altLang="en-US" sz="1600" b="1" dirty="0">
                <a:solidFill>
                  <a:srgbClr val="FF0000"/>
                </a:solidFill>
                <a:latin typeface="Meiryo UI" panose="020B0604030504040204" pitchFamily="50" charset="-128"/>
                <a:ea typeface="Meiryo UI" panose="020B0604030504040204" pitchFamily="50" charset="-128"/>
              </a:rPr>
              <a:t>令和</a:t>
            </a:r>
            <a:r>
              <a:rPr kumimoji="1" lang="en-US" altLang="ja-JP" sz="1600" b="1" dirty="0">
                <a:solidFill>
                  <a:srgbClr val="FF0000"/>
                </a:solidFill>
                <a:latin typeface="Meiryo UI" panose="020B0604030504040204" pitchFamily="50" charset="-128"/>
                <a:ea typeface="Meiryo UI" panose="020B0604030504040204" pitchFamily="50" charset="-128"/>
              </a:rPr>
              <a:t>6</a:t>
            </a:r>
            <a:r>
              <a:rPr kumimoji="1" lang="ja-JP" altLang="en-US" sz="1600" b="1" dirty="0">
                <a:solidFill>
                  <a:srgbClr val="FF0000"/>
                </a:solidFill>
                <a:latin typeface="Meiryo UI" panose="020B0604030504040204" pitchFamily="50" charset="-128"/>
                <a:ea typeface="Meiryo UI" panose="020B0604030504040204" pitchFamily="50" charset="-128"/>
              </a:rPr>
              <a:t>年</a:t>
            </a:r>
            <a:r>
              <a:rPr kumimoji="1" lang="en-US" altLang="ja-JP" sz="1600" b="1" dirty="0">
                <a:solidFill>
                  <a:srgbClr val="FF0000"/>
                </a:solidFill>
                <a:latin typeface="Meiryo UI" panose="020B0604030504040204" pitchFamily="50" charset="-128"/>
                <a:ea typeface="Meiryo UI" panose="020B0604030504040204" pitchFamily="50" charset="-128"/>
              </a:rPr>
              <a:t>4</a:t>
            </a:r>
            <a:r>
              <a:rPr kumimoji="1" lang="ja-JP" altLang="en-US" sz="1600" b="1" dirty="0">
                <a:solidFill>
                  <a:srgbClr val="FF0000"/>
                </a:solidFill>
                <a:latin typeface="Meiryo UI" panose="020B0604030504040204" pitchFamily="50" charset="-128"/>
                <a:ea typeface="Meiryo UI" panose="020B0604030504040204" pitchFamily="50" charset="-128"/>
              </a:rPr>
              <a:t>月</a:t>
            </a:r>
            <a:r>
              <a:rPr kumimoji="1" lang="en-US" altLang="ja-JP" sz="1600" b="1" dirty="0">
                <a:solidFill>
                  <a:srgbClr val="FF0000"/>
                </a:solidFill>
                <a:latin typeface="Meiryo UI" panose="020B0604030504040204" pitchFamily="50" charset="-128"/>
                <a:ea typeface="Meiryo UI" panose="020B0604030504040204" pitchFamily="50" charset="-128"/>
              </a:rPr>
              <a:t>1</a:t>
            </a:r>
            <a:r>
              <a:rPr kumimoji="1" lang="ja-JP" altLang="en-US" sz="1600" b="1" dirty="0">
                <a:solidFill>
                  <a:srgbClr val="FF0000"/>
                </a:solidFill>
                <a:latin typeface="Meiryo UI" panose="020B0604030504040204" pitchFamily="50" charset="-128"/>
                <a:ea typeface="Meiryo UI" panose="020B0604030504040204" pitchFamily="50" charset="-128"/>
              </a:rPr>
              <a:t>日（月）</a:t>
            </a:r>
            <a:r>
              <a:rPr kumimoji="1" lang="en-US" altLang="ja-JP" sz="1600" b="1" dirty="0">
                <a:solidFill>
                  <a:srgbClr val="FF0000"/>
                </a:solidFill>
                <a:latin typeface="Meiryo UI" panose="020B0604030504040204" pitchFamily="50" charset="-128"/>
                <a:ea typeface="Meiryo UI" panose="020B0604030504040204" pitchFamily="50" charset="-128"/>
              </a:rPr>
              <a:t>8:00</a:t>
            </a:r>
            <a:r>
              <a:rPr kumimoji="1" lang="ja-JP" altLang="en-US" sz="1600" b="1" dirty="0">
                <a:solidFill>
                  <a:srgbClr val="FF0000"/>
                </a:solidFill>
                <a:latin typeface="Meiryo UI" panose="020B0604030504040204" pitchFamily="50" charset="-128"/>
                <a:ea typeface="Meiryo UI" panose="020B0604030504040204" pitchFamily="50" charset="-128"/>
              </a:rPr>
              <a:t>以降  </a:t>
            </a:r>
            <a:r>
              <a:rPr kumimoji="1" lang="ja-JP" altLang="en-US" sz="1600" b="1" dirty="0">
                <a:solidFill>
                  <a:srgbClr val="FF0000"/>
                </a:solidFill>
                <a:highlight>
                  <a:srgbClr val="FFFF00"/>
                </a:highlight>
                <a:latin typeface="Meiryo UI" panose="020B0604030504040204" pitchFamily="50" charset="-128"/>
                <a:ea typeface="Meiryo UI" panose="020B0604030504040204" pitchFamily="50" charset="-128"/>
              </a:rPr>
              <a:t> </a:t>
            </a:r>
            <a:endParaRPr kumimoji="1" lang="en-US" altLang="ja-JP" sz="1600" b="1" dirty="0">
              <a:solidFill>
                <a:srgbClr val="FF0000"/>
              </a:solidFill>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C04B0900-E5B4-62B2-13AF-A10BB4762C35}"/>
              </a:ext>
            </a:extLst>
          </p:cNvPr>
          <p:cNvSpPr/>
          <p:nvPr/>
        </p:nvSpPr>
        <p:spPr>
          <a:xfrm>
            <a:off x="187569" y="668240"/>
            <a:ext cx="9526954" cy="84244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lvl="1" indent="-285750">
              <a:buFont typeface="Arial" panose="020B0604020202020204" pitchFamily="34" charset="0"/>
              <a:buChar char="•"/>
            </a:pPr>
            <a:r>
              <a:rPr kumimoji="1" lang="ja-JP" altLang="en-US" sz="1600" b="1" dirty="0">
                <a:solidFill>
                  <a:schemeClr val="tx1"/>
                </a:solidFill>
                <a:latin typeface="Meiryo UI" panose="020B0604030504040204" pitchFamily="50" charset="-128"/>
                <a:ea typeface="Meiryo UI" panose="020B0604030504040204" pitchFamily="50" charset="-128"/>
              </a:rPr>
              <a:t>電子申請・届出システムの画面は、</a:t>
            </a:r>
            <a:r>
              <a:rPr kumimoji="1" lang="ja-JP" altLang="en-US" sz="1600" b="1" u="sng" dirty="0">
                <a:solidFill>
                  <a:schemeClr val="tx1"/>
                </a:solidFill>
                <a:latin typeface="Meiryo UI" panose="020B0604030504040204" pitchFamily="50" charset="-128"/>
                <a:ea typeface="Meiryo UI" panose="020B0604030504040204" pitchFamily="50" charset="-128"/>
              </a:rPr>
              <a:t>令和６年</a:t>
            </a:r>
            <a:r>
              <a:rPr kumimoji="1" lang="en-US" altLang="ja-JP" sz="1600" b="1" u="sng" dirty="0">
                <a:solidFill>
                  <a:schemeClr val="tx1"/>
                </a:solidFill>
                <a:latin typeface="Meiryo UI" panose="020B0604030504040204" pitchFamily="50" charset="-128"/>
                <a:ea typeface="Meiryo UI" panose="020B0604030504040204" pitchFamily="50" charset="-128"/>
              </a:rPr>
              <a:t>4</a:t>
            </a:r>
            <a:r>
              <a:rPr kumimoji="1" lang="ja-JP" altLang="en-US" sz="1600" b="1" u="sng" dirty="0">
                <a:solidFill>
                  <a:schemeClr val="tx1"/>
                </a:solidFill>
                <a:latin typeface="Meiryo UI" panose="020B0604030504040204" pitchFamily="50" charset="-128"/>
                <a:ea typeface="Meiryo UI" panose="020B0604030504040204" pitchFamily="50" charset="-128"/>
              </a:rPr>
              <a:t>月</a:t>
            </a:r>
            <a:r>
              <a:rPr kumimoji="1" lang="en-US" altLang="ja-JP" sz="1600" b="1" u="sng" dirty="0">
                <a:solidFill>
                  <a:schemeClr val="tx1"/>
                </a:solidFill>
                <a:latin typeface="Meiryo UI" panose="020B0604030504040204" pitchFamily="50" charset="-128"/>
                <a:ea typeface="Meiryo UI" panose="020B0604030504040204" pitchFamily="50" charset="-128"/>
              </a:rPr>
              <a:t>1</a:t>
            </a:r>
            <a:r>
              <a:rPr kumimoji="1" lang="ja-JP" altLang="en-US" sz="1600" b="1" u="sng" dirty="0">
                <a:solidFill>
                  <a:schemeClr val="tx1"/>
                </a:solidFill>
                <a:latin typeface="Meiryo UI" panose="020B0604030504040204" pitchFamily="50" charset="-128"/>
                <a:ea typeface="Meiryo UI" panose="020B0604030504040204" pitchFamily="50" charset="-128"/>
              </a:rPr>
              <a:t>日から新様式に対応した画面に変更</a:t>
            </a:r>
            <a:r>
              <a:rPr kumimoji="1" lang="ja-JP" altLang="en-US" sz="1600" b="1" dirty="0">
                <a:solidFill>
                  <a:schemeClr val="tx1"/>
                </a:solidFill>
                <a:latin typeface="Meiryo UI" panose="020B0604030504040204" pitchFamily="50" charset="-128"/>
                <a:ea typeface="Meiryo UI" panose="020B0604030504040204" pitchFamily="50" charset="-128"/>
              </a:rPr>
              <a:t>され、</a:t>
            </a:r>
            <a:r>
              <a:rPr kumimoji="1" lang="ja-JP" altLang="en-US" sz="1600" b="1" u="sng" dirty="0">
                <a:solidFill>
                  <a:schemeClr val="tx1"/>
                </a:solidFill>
                <a:latin typeface="Meiryo UI" panose="020B0604030504040204" pitchFamily="50" charset="-128"/>
                <a:ea typeface="Meiryo UI" panose="020B0604030504040204" pitchFamily="50" charset="-128"/>
              </a:rPr>
              <a:t>全ての申請書・届出書データは、新様式のデータに自動移行されます</a:t>
            </a:r>
            <a:r>
              <a:rPr kumimoji="1" lang="ja-JP" altLang="en-US" sz="1600" b="1" dirty="0">
                <a:solidFill>
                  <a:schemeClr val="tx1"/>
                </a:solidFill>
                <a:latin typeface="Meiryo UI" panose="020B0604030504040204" pitchFamily="50" charset="-128"/>
                <a:ea typeface="Meiryo UI" panose="020B0604030504040204" pitchFamily="50" charset="-128"/>
              </a:rPr>
              <a:t>。</a:t>
            </a:r>
          </a:p>
          <a:p>
            <a:pPr marL="285750" lvl="1" indent="-285750">
              <a:buFont typeface="Arial" panose="020B0604020202020204" pitchFamily="34" charset="0"/>
              <a:buChar char="•"/>
            </a:pPr>
            <a:endParaRPr kumimoji="1" lang="ja-JP" altLang="en-US" sz="1600" b="1" dirty="0">
              <a:solidFill>
                <a:schemeClr val="tx1"/>
              </a:solidFill>
              <a:latin typeface="Meiryo UI" panose="020B0604030504040204" pitchFamily="50" charset="-128"/>
              <a:ea typeface="Meiryo UI" panose="020B0604030504040204" pitchFamily="50" charset="-128"/>
            </a:endParaRPr>
          </a:p>
          <a:p>
            <a:pPr marL="285750" lvl="1" indent="-285750">
              <a:buFont typeface="Arial" panose="020B0604020202020204" pitchFamily="34" charset="0"/>
              <a:buChar char="•"/>
            </a:pP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令和</a:t>
            </a:r>
            <a:r>
              <a:rPr kumimoji="1" lang="en-US" altLang="ja-JP" sz="1600" b="1" u="sng" dirty="0">
                <a:solidFill>
                  <a:schemeClr val="tx1"/>
                </a:solidFill>
                <a:highlight>
                  <a:srgbClr val="FFFF00"/>
                </a:highlight>
                <a:latin typeface="Meiryo UI" panose="020B0604030504040204" pitchFamily="50" charset="-128"/>
                <a:ea typeface="Meiryo UI" panose="020B0604030504040204" pitchFamily="50" charset="-128"/>
              </a:rPr>
              <a:t>6</a:t>
            </a: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年</a:t>
            </a:r>
            <a:r>
              <a:rPr kumimoji="1" lang="en-US" altLang="ja-JP" sz="1600" b="1" u="sng" dirty="0">
                <a:solidFill>
                  <a:schemeClr val="tx1"/>
                </a:solidFill>
                <a:highlight>
                  <a:srgbClr val="FFFF00"/>
                </a:highlight>
                <a:latin typeface="Meiryo UI" panose="020B0604030504040204" pitchFamily="50" charset="-128"/>
                <a:ea typeface="Meiryo UI" panose="020B0604030504040204" pitchFamily="50" charset="-128"/>
              </a:rPr>
              <a:t>3</a:t>
            </a: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月</a:t>
            </a:r>
            <a:r>
              <a:rPr kumimoji="1" lang="en-US" altLang="ja-JP" sz="1600" b="1" u="sng" dirty="0">
                <a:solidFill>
                  <a:schemeClr val="tx1"/>
                </a:solidFill>
                <a:highlight>
                  <a:srgbClr val="FFFF00"/>
                </a:highlight>
                <a:latin typeface="Meiryo UI" panose="020B0604030504040204" pitchFamily="50" charset="-128"/>
                <a:ea typeface="Meiryo UI" panose="020B0604030504040204" pitchFamily="50" charset="-128"/>
              </a:rPr>
              <a:t>29</a:t>
            </a: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日（金）</a:t>
            </a:r>
            <a:r>
              <a:rPr kumimoji="1" lang="en-US" altLang="ja-JP" sz="1600" b="1" u="sng" dirty="0">
                <a:solidFill>
                  <a:schemeClr val="tx1"/>
                </a:solidFill>
                <a:highlight>
                  <a:srgbClr val="FFFF00"/>
                </a:highlight>
                <a:latin typeface="Meiryo UI" panose="020B0604030504040204" pitchFamily="50" charset="-128"/>
                <a:ea typeface="Meiryo UI" panose="020B0604030504040204" pitchFamily="50" charset="-128"/>
              </a:rPr>
              <a:t>18:00</a:t>
            </a: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から令和</a:t>
            </a:r>
            <a:r>
              <a:rPr kumimoji="1" lang="en-US" altLang="ja-JP" sz="1600" b="1" u="sng" dirty="0">
                <a:solidFill>
                  <a:schemeClr val="tx1"/>
                </a:solidFill>
                <a:highlight>
                  <a:srgbClr val="FFFF00"/>
                </a:highlight>
                <a:latin typeface="Meiryo UI" panose="020B0604030504040204" pitchFamily="50" charset="-128"/>
                <a:ea typeface="Meiryo UI" panose="020B0604030504040204" pitchFamily="50" charset="-128"/>
              </a:rPr>
              <a:t>6</a:t>
            </a: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年</a:t>
            </a:r>
            <a:r>
              <a:rPr kumimoji="1" lang="en-US" altLang="ja-JP" sz="1600" b="1" u="sng" dirty="0">
                <a:solidFill>
                  <a:schemeClr val="tx1"/>
                </a:solidFill>
                <a:highlight>
                  <a:srgbClr val="FFFF00"/>
                </a:highlight>
                <a:latin typeface="Meiryo UI" panose="020B0604030504040204" pitchFamily="50" charset="-128"/>
                <a:ea typeface="Meiryo UI" panose="020B0604030504040204" pitchFamily="50" charset="-128"/>
              </a:rPr>
              <a:t>4</a:t>
            </a: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月</a:t>
            </a:r>
            <a:r>
              <a:rPr kumimoji="1" lang="en-US" altLang="ja-JP" sz="1600" b="1" u="sng" dirty="0">
                <a:solidFill>
                  <a:schemeClr val="tx1"/>
                </a:solidFill>
                <a:highlight>
                  <a:srgbClr val="FFFF00"/>
                </a:highlight>
                <a:latin typeface="Meiryo UI" panose="020B0604030504040204" pitchFamily="50" charset="-128"/>
                <a:ea typeface="Meiryo UI" panose="020B0604030504040204" pitchFamily="50" charset="-128"/>
              </a:rPr>
              <a:t>1</a:t>
            </a: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日（月）</a:t>
            </a:r>
            <a:r>
              <a:rPr kumimoji="1" lang="en-US" altLang="ja-JP" sz="1600" b="1" u="sng" dirty="0">
                <a:solidFill>
                  <a:schemeClr val="tx1"/>
                </a:solidFill>
                <a:highlight>
                  <a:srgbClr val="FFFF00"/>
                </a:highlight>
                <a:latin typeface="Meiryo UI" panose="020B0604030504040204" pitchFamily="50" charset="-128"/>
                <a:ea typeface="Meiryo UI" panose="020B0604030504040204" pitchFamily="50" charset="-128"/>
              </a:rPr>
              <a:t>8:00</a:t>
            </a: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まで</a:t>
            </a:r>
            <a:r>
              <a:rPr kumimoji="1" lang="ja-JP" altLang="en-US" sz="1600" b="1" u="sng" dirty="0">
                <a:solidFill>
                  <a:schemeClr val="tx1"/>
                </a:solidFill>
                <a:latin typeface="Meiryo UI" panose="020B0604030504040204" pitchFamily="50" charset="-128"/>
                <a:ea typeface="Meiryo UI" panose="020B0604030504040204" pitchFamily="50" charset="-128"/>
              </a:rPr>
              <a:t>、電子申請・届出システムは利用</a:t>
            </a:r>
          </a:p>
          <a:p>
            <a:pPr marL="0" lvl="1"/>
            <a:r>
              <a:rPr kumimoji="1" lang="ja-JP" altLang="en-US" sz="1600" b="1" dirty="0">
                <a:solidFill>
                  <a:schemeClr val="tx1"/>
                </a:solidFill>
                <a:latin typeface="Meiryo UI" panose="020B0604030504040204" pitchFamily="50" charset="-128"/>
                <a:ea typeface="Meiryo UI" panose="020B0604030504040204" pitchFamily="50" charset="-128"/>
              </a:rPr>
              <a:t>　　</a:t>
            </a:r>
            <a:r>
              <a:rPr kumimoji="1" lang="ja-JP" altLang="en-US" sz="1600" b="1" u="sng" dirty="0">
                <a:solidFill>
                  <a:schemeClr val="tx1"/>
                </a:solidFill>
                <a:latin typeface="Meiryo UI" panose="020B0604030504040204" pitchFamily="50" charset="-128"/>
                <a:ea typeface="Meiryo UI" panose="020B0604030504040204" pitchFamily="50" charset="-128"/>
              </a:rPr>
              <a:t>することができません</a:t>
            </a:r>
            <a:r>
              <a:rPr kumimoji="1" lang="ja-JP" altLang="en-US" sz="1600" b="1" dirty="0">
                <a:solidFill>
                  <a:schemeClr val="tx1"/>
                </a:solidFill>
                <a:latin typeface="Meiryo UI" panose="020B0604030504040204" pitchFamily="50" charset="-128"/>
                <a:ea typeface="Meiryo UI" panose="020B0604030504040204" pitchFamily="50" charset="-128"/>
              </a:rPr>
              <a:t>。</a:t>
            </a:r>
            <a:endParaRPr kumimoji="1" lang="ja-JP" altLang="en-US" sz="1600" b="1" dirty="0">
              <a:solidFill>
                <a:srgbClr val="FF0000"/>
              </a:solidFill>
              <a:latin typeface="Meiryo UI" panose="020B0604030504040204" pitchFamily="50" charset="-128"/>
              <a:ea typeface="Meiryo UI" panose="020B0604030504040204" pitchFamily="50" charset="-128"/>
            </a:endParaRPr>
          </a:p>
        </p:txBody>
      </p:sp>
      <p:sp>
        <p:nvSpPr>
          <p:cNvPr id="36" name="四角形: 角を丸くする 35">
            <a:extLst>
              <a:ext uri="{FF2B5EF4-FFF2-40B4-BE49-F238E27FC236}">
                <a16:creationId xmlns:a16="http://schemas.microsoft.com/office/drawing/2014/main" id="{874D45D1-3712-14CC-689A-C496287FBE75}"/>
              </a:ext>
            </a:extLst>
          </p:cNvPr>
          <p:cNvSpPr/>
          <p:nvPr/>
        </p:nvSpPr>
        <p:spPr>
          <a:xfrm>
            <a:off x="84946" y="44510"/>
            <a:ext cx="1642254" cy="357970"/>
          </a:xfrm>
          <a:prstGeom prst="roundRect">
            <a:avLst/>
          </a:prstGeom>
          <a:solidFill>
            <a:srgbClr val="33CC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自治体向け資料</a:t>
            </a:r>
          </a:p>
        </p:txBody>
      </p:sp>
      <p:sp>
        <p:nvSpPr>
          <p:cNvPr id="9" name="正方形/長方形 8">
            <a:extLst>
              <a:ext uri="{FF2B5EF4-FFF2-40B4-BE49-F238E27FC236}">
                <a16:creationId xmlns:a16="http://schemas.microsoft.com/office/drawing/2014/main" id="{B5F752E8-8C37-B437-BCA0-316F8EEC8103}"/>
              </a:ext>
            </a:extLst>
          </p:cNvPr>
          <p:cNvSpPr/>
          <p:nvPr/>
        </p:nvSpPr>
        <p:spPr>
          <a:xfrm>
            <a:off x="322567" y="4528365"/>
            <a:ext cx="9256957" cy="84244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lvl="1" indent="-285750">
              <a:buFont typeface="Arial" panose="020B0604020202020204" pitchFamily="34" charset="0"/>
              <a:buChar char="•"/>
            </a:pPr>
            <a:r>
              <a:rPr kumimoji="1" lang="ja-JP" altLang="en-US" sz="1600" b="1" dirty="0">
                <a:solidFill>
                  <a:schemeClr val="tx1"/>
                </a:solidFill>
                <a:latin typeface="Meiryo UI" panose="020B0604030504040204" pitchFamily="50" charset="-128"/>
                <a:ea typeface="Meiryo UI" panose="020B0604030504040204" pitchFamily="50" charset="-128"/>
              </a:rPr>
              <a:t>保存が必要な「受付済」や「受付中」の申請書・届出書データは、</a:t>
            </a:r>
            <a:r>
              <a:rPr kumimoji="1" lang="ja-JP" altLang="en-US" sz="1600" b="1" u="sng" dirty="0">
                <a:solidFill>
                  <a:schemeClr val="tx1"/>
                </a:solidFill>
                <a:latin typeface="Meiryo UI" panose="020B0604030504040204" pitchFamily="50" charset="-128"/>
                <a:ea typeface="Meiryo UI" panose="020B0604030504040204" pitchFamily="50" charset="-128"/>
              </a:rPr>
              <a:t>令和</a:t>
            </a:r>
            <a:r>
              <a:rPr kumimoji="1" lang="en-US" altLang="ja-JP" sz="1600" b="1" u="sng" dirty="0">
                <a:solidFill>
                  <a:schemeClr val="tx1"/>
                </a:solidFill>
                <a:latin typeface="Meiryo UI" panose="020B0604030504040204" pitchFamily="50" charset="-128"/>
                <a:ea typeface="Meiryo UI" panose="020B0604030504040204" pitchFamily="50" charset="-128"/>
              </a:rPr>
              <a:t>6</a:t>
            </a:r>
            <a:r>
              <a:rPr kumimoji="1" lang="ja-JP" altLang="en-US" sz="1600" b="1" u="sng" dirty="0">
                <a:solidFill>
                  <a:schemeClr val="tx1"/>
                </a:solidFill>
                <a:latin typeface="Meiryo UI" panose="020B0604030504040204" pitchFamily="50" charset="-128"/>
                <a:ea typeface="Meiryo UI" panose="020B0604030504040204" pitchFamily="50" charset="-128"/>
              </a:rPr>
              <a:t>年</a:t>
            </a:r>
            <a:r>
              <a:rPr kumimoji="1" lang="en-US" altLang="ja-JP" sz="1600" b="1" u="sng" dirty="0">
                <a:solidFill>
                  <a:schemeClr val="tx1"/>
                </a:solidFill>
                <a:latin typeface="Meiryo UI" panose="020B0604030504040204" pitchFamily="50" charset="-128"/>
                <a:ea typeface="Meiryo UI" panose="020B0604030504040204" pitchFamily="50" charset="-128"/>
              </a:rPr>
              <a:t>3</a:t>
            </a:r>
            <a:r>
              <a:rPr kumimoji="1" lang="ja-JP" altLang="en-US" sz="1600" b="1" u="sng" dirty="0">
                <a:solidFill>
                  <a:schemeClr val="tx1"/>
                </a:solidFill>
                <a:latin typeface="Meiryo UI" panose="020B0604030504040204" pitchFamily="50" charset="-128"/>
                <a:ea typeface="Meiryo UI" panose="020B0604030504040204" pitchFamily="50" charset="-128"/>
              </a:rPr>
              <a:t>月</a:t>
            </a:r>
            <a:r>
              <a:rPr kumimoji="1" lang="en-US" altLang="ja-JP" sz="1600" b="1" u="sng" dirty="0">
                <a:solidFill>
                  <a:schemeClr val="tx1"/>
                </a:solidFill>
                <a:latin typeface="Meiryo UI" panose="020B0604030504040204" pitchFamily="50" charset="-128"/>
                <a:ea typeface="Meiryo UI" panose="020B0604030504040204" pitchFamily="50" charset="-128"/>
              </a:rPr>
              <a:t>29</a:t>
            </a:r>
            <a:r>
              <a:rPr kumimoji="1" lang="ja-JP" altLang="en-US" sz="1600" b="1" u="sng" dirty="0">
                <a:solidFill>
                  <a:schemeClr val="tx1"/>
                </a:solidFill>
                <a:latin typeface="Meiryo UI" panose="020B0604030504040204" pitchFamily="50" charset="-128"/>
                <a:ea typeface="Meiryo UI" panose="020B0604030504040204" pitchFamily="50" charset="-128"/>
              </a:rPr>
              <a:t>日（金）</a:t>
            </a:r>
            <a:r>
              <a:rPr kumimoji="1" lang="en-US" altLang="ja-JP" sz="1600" b="1" u="sng" dirty="0">
                <a:solidFill>
                  <a:schemeClr val="tx1"/>
                </a:solidFill>
                <a:latin typeface="Meiryo UI" panose="020B0604030504040204" pitchFamily="50" charset="-128"/>
                <a:ea typeface="Meiryo UI" panose="020B0604030504040204" pitchFamily="50" charset="-128"/>
              </a:rPr>
              <a:t>18:00</a:t>
            </a:r>
            <a:r>
              <a:rPr kumimoji="1" lang="ja-JP" altLang="en-US" sz="1600" b="1" u="sng" dirty="0">
                <a:solidFill>
                  <a:schemeClr val="tx1"/>
                </a:solidFill>
                <a:latin typeface="Meiryo UI" panose="020B0604030504040204" pitchFamily="50" charset="-128"/>
                <a:ea typeface="Meiryo UI" panose="020B0604030504040204" pitchFamily="50" charset="-128"/>
              </a:rPr>
              <a:t>まで</a:t>
            </a:r>
            <a:r>
              <a:rPr kumimoji="1" lang="ja-JP" altLang="en-US" sz="1600" b="1" dirty="0">
                <a:solidFill>
                  <a:schemeClr val="tx1"/>
                </a:solidFill>
                <a:latin typeface="Meiryo UI" panose="020B0604030504040204" pitchFamily="50" charset="-128"/>
                <a:ea typeface="Meiryo UI" panose="020B0604030504040204" pitchFamily="50" charset="-128"/>
              </a:rPr>
              <a:t>に様式・付表の</a:t>
            </a:r>
            <a:r>
              <a:rPr kumimoji="1" lang="en-US" altLang="ja-JP" sz="1600" b="1" dirty="0">
                <a:solidFill>
                  <a:schemeClr val="tx1"/>
                </a:solidFill>
                <a:latin typeface="Meiryo UI" panose="020B0604030504040204" pitchFamily="50" charset="-128"/>
                <a:ea typeface="Meiryo UI" panose="020B0604030504040204" pitchFamily="50" charset="-128"/>
              </a:rPr>
              <a:t>Excel</a:t>
            </a:r>
            <a:r>
              <a:rPr kumimoji="1" lang="ja-JP" altLang="en-US" sz="1600" b="1" dirty="0">
                <a:solidFill>
                  <a:schemeClr val="tx1"/>
                </a:solidFill>
                <a:latin typeface="Meiryo UI" panose="020B0604030504040204" pitchFamily="50" charset="-128"/>
                <a:ea typeface="Meiryo UI" panose="020B0604030504040204" pitchFamily="50" charset="-128"/>
              </a:rPr>
              <a:t>ファイル等を取得してください。</a:t>
            </a:r>
          </a:p>
          <a:p>
            <a:pPr marL="285750" lvl="1" indent="-285750">
              <a:buFont typeface="Arial" panose="020B0604020202020204" pitchFamily="34" charset="0"/>
              <a:buChar char="•"/>
            </a:pPr>
            <a:endParaRPr kumimoji="1" lang="ja-JP" altLang="en-US" sz="1600" b="1" dirty="0">
              <a:solidFill>
                <a:schemeClr val="tx1"/>
              </a:solidFill>
              <a:latin typeface="Meiryo UI" panose="020B0604030504040204" pitchFamily="50" charset="-128"/>
              <a:ea typeface="Meiryo UI" panose="020B0604030504040204" pitchFamily="50" charset="-128"/>
            </a:endParaRPr>
          </a:p>
          <a:p>
            <a:pPr marL="285750" lvl="1" indent="-285750">
              <a:buFont typeface="Arial" panose="020B0604020202020204" pitchFamily="34" charset="0"/>
              <a:buChar char="•"/>
            </a:pPr>
            <a:r>
              <a:rPr kumimoji="1" lang="ja-JP" altLang="en-US" sz="1600" b="1" dirty="0">
                <a:solidFill>
                  <a:schemeClr val="tx1"/>
                </a:solidFill>
                <a:latin typeface="Meiryo UI" panose="020B0604030504040204" pitchFamily="50" charset="-128"/>
                <a:ea typeface="Meiryo UI" panose="020B0604030504040204" pitchFamily="50" charset="-128"/>
              </a:rPr>
              <a:t>「申請（届出）済、未受付」の申請書・届出書データは、自治体の運用ルールに沿ってステータス変更等の対応を実施し、必要に応じて様式・付表の</a:t>
            </a:r>
            <a:r>
              <a:rPr kumimoji="1" lang="en-US" altLang="ja-JP" sz="1600" b="1" dirty="0">
                <a:solidFill>
                  <a:schemeClr val="tx1"/>
                </a:solidFill>
                <a:latin typeface="Meiryo UI" panose="020B0604030504040204" pitchFamily="50" charset="-128"/>
                <a:ea typeface="Meiryo UI" panose="020B0604030504040204" pitchFamily="50" charset="-128"/>
              </a:rPr>
              <a:t>Excel</a:t>
            </a:r>
            <a:r>
              <a:rPr kumimoji="1" lang="ja-JP" altLang="en-US" sz="1600" b="1" dirty="0">
                <a:solidFill>
                  <a:schemeClr val="tx1"/>
                </a:solidFill>
                <a:latin typeface="Meiryo UI" panose="020B0604030504040204" pitchFamily="50" charset="-128"/>
                <a:ea typeface="Meiryo UI" panose="020B0604030504040204" pitchFamily="50" charset="-128"/>
              </a:rPr>
              <a:t>ファイル等を取得してください。</a:t>
            </a:r>
          </a:p>
          <a:p>
            <a:pPr marL="285750" lvl="1" indent="-285750">
              <a:buFont typeface="Arial" panose="020B0604020202020204" pitchFamily="34" charset="0"/>
              <a:buChar char="•"/>
            </a:pPr>
            <a:endParaRPr kumimoji="1" lang="ja-JP" altLang="en-US" sz="1600" b="1" dirty="0">
              <a:solidFill>
                <a:schemeClr val="tx1"/>
              </a:solidFill>
              <a:latin typeface="Meiryo UI" panose="020B0604030504040204" pitchFamily="50" charset="-128"/>
              <a:ea typeface="Meiryo UI" panose="020B0604030504040204" pitchFamily="50" charset="-128"/>
            </a:endParaRPr>
          </a:p>
          <a:p>
            <a:pPr marL="285750" lvl="1" indent="-285750">
              <a:buFont typeface="Arial" panose="020B0604020202020204" pitchFamily="34" charset="0"/>
              <a:buChar char="•"/>
            </a:pPr>
            <a:r>
              <a:rPr kumimoji="1" lang="ja-JP" altLang="en-US" sz="1600" b="1" dirty="0">
                <a:solidFill>
                  <a:schemeClr val="tx1"/>
                </a:solidFill>
                <a:latin typeface="Meiryo UI" panose="020B0604030504040204" pitchFamily="50" charset="-128"/>
                <a:ea typeface="Meiryo UI" panose="020B0604030504040204" pitchFamily="50" charset="-128"/>
              </a:rPr>
              <a:t>事業所台帳管理システムとのデータ連携を実施している場合は、</a:t>
            </a:r>
            <a:r>
              <a:rPr kumimoji="1" lang="ja-JP" altLang="en-US" sz="1600" b="1" u="sng" dirty="0">
                <a:solidFill>
                  <a:schemeClr val="tx1"/>
                </a:solidFill>
                <a:latin typeface="Meiryo UI" panose="020B0604030504040204" pitchFamily="50" charset="-128"/>
                <a:ea typeface="Meiryo UI" panose="020B0604030504040204" pitchFamily="50" charset="-128"/>
              </a:rPr>
              <a:t>令和</a:t>
            </a:r>
            <a:r>
              <a:rPr kumimoji="1" lang="en-US" altLang="ja-JP" sz="1600" b="1" u="sng" dirty="0">
                <a:solidFill>
                  <a:schemeClr val="tx1"/>
                </a:solidFill>
                <a:latin typeface="Meiryo UI" panose="020B0604030504040204" pitchFamily="50" charset="-128"/>
                <a:ea typeface="Meiryo UI" panose="020B0604030504040204" pitchFamily="50" charset="-128"/>
              </a:rPr>
              <a:t>6</a:t>
            </a:r>
            <a:r>
              <a:rPr kumimoji="1" lang="ja-JP" altLang="en-US" sz="1600" b="1" u="sng" dirty="0">
                <a:solidFill>
                  <a:schemeClr val="tx1"/>
                </a:solidFill>
                <a:latin typeface="Meiryo UI" panose="020B0604030504040204" pitchFamily="50" charset="-128"/>
                <a:ea typeface="Meiryo UI" panose="020B0604030504040204" pitchFamily="50" charset="-128"/>
              </a:rPr>
              <a:t>年</a:t>
            </a:r>
            <a:r>
              <a:rPr kumimoji="1" lang="en-US" altLang="ja-JP" sz="1600" b="1" u="sng" dirty="0">
                <a:solidFill>
                  <a:schemeClr val="tx1"/>
                </a:solidFill>
                <a:latin typeface="Meiryo UI" panose="020B0604030504040204" pitchFamily="50" charset="-128"/>
                <a:ea typeface="Meiryo UI" panose="020B0604030504040204" pitchFamily="50" charset="-128"/>
              </a:rPr>
              <a:t>3</a:t>
            </a:r>
            <a:r>
              <a:rPr kumimoji="1" lang="ja-JP" altLang="en-US" sz="1600" b="1" u="sng" dirty="0">
                <a:solidFill>
                  <a:schemeClr val="tx1"/>
                </a:solidFill>
                <a:latin typeface="Meiryo UI" panose="020B0604030504040204" pitchFamily="50" charset="-128"/>
                <a:ea typeface="Meiryo UI" panose="020B0604030504040204" pitchFamily="50" charset="-128"/>
              </a:rPr>
              <a:t>月</a:t>
            </a:r>
            <a:r>
              <a:rPr kumimoji="1" lang="en-US" altLang="ja-JP" sz="1600" b="1" u="sng" dirty="0">
                <a:solidFill>
                  <a:schemeClr val="tx1"/>
                </a:solidFill>
                <a:latin typeface="Meiryo UI" panose="020B0604030504040204" pitchFamily="50" charset="-128"/>
                <a:ea typeface="Meiryo UI" panose="020B0604030504040204" pitchFamily="50" charset="-128"/>
              </a:rPr>
              <a:t>29</a:t>
            </a:r>
            <a:r>
              <a:rPr kumimoji="1" lang="ja-JP" altLang="en-US" sz="1600" b="1" u="sng" dirty="0">
                <a:solidFill>
                  <a:schemeClr val="tx1"/>
                </a:solidFill>
                <a:latin typeface="Meiryo UI" panose="020B0604030504040204" pitchFamily="50" charset="-128"/>
                <a:ea typeface="Meiryo UI" panose="020B0604030504040204" pitchFamily="50" charset="-128"/>
              </a:rPr>
              <a:t>日（金）</a:t>
            </a:r>
            <a:r>
              <a:rPr kumimoji="1" lang="en-US" altLang="ja-JP" sz="1600" b="1" u="sng" dirty="0">
                <a:solidFill>
                  <a:schemeClr val="tx1"/>
                </a:solidFill>
                <a:latin typeface="Meiryo UI" panose="020B0604030504040204" pitchFamily="50" charset="-128"/>
                <a:ea typeface="Meiryo UI" panose="020B0604030504040204" pitchFamily="50" charset="-128"/>
              </a:rPr>
              <a:t>18:00</a:t>
            </a:r>
            <a:r>
              <a:rPr kumimoji="1" lang="ja-JP" altLang="en-US" sz="1600" b="1" u="sng" dirty="0">
                <a:solidFill>
                  <a:schemeClr val="tx1"/>
                </a:solidFill>
                <a:latin typeface="Meiryo UI" panose="020B0604030504040204" pitchFamily="50" charset="-128"/>
                <a:ea typeface="Meiryo UI" panose="020B0604030504040204" pitchFamily="50" charset="-128"/>
              </a:rPr>
              <a:t>まで</a:t>
            </a:r>
            <a:r>
              <a:rPr kumimoji="1" lang="ja-JP" altLang="en-US" sz="1600" b="1" dirty="0">
                <a:solidFill>
                  <a:schemeClr val="tx1"/>
                </a:solidFill>
                <a:latin typeface="Meiryo UI" panose="020B0604030504040204" pitchFamily="50" charset="-128"/>
                <a:ea typeface="Meiryo UI" panose="020B0604030504040204" pitchFamily="50" charset="-128"/>
              </a:rPr>
              <a:t>に、 「受付済」や「受付中」の申請書・届出書データのデータ連携用ファイルを取得してください。</a:t>
            </a:r>
          </a:p>
        </p:txBody>
      </p:sp>
      <p:sp>
        <p:nvSpPr>
          <p:cNvPr id="6" name="テキスト ボックス 5">
            <a:extLst>
              <a:ext uri="{FF2B5EF4-FFF2-40B4-BE49-F238E27FC236}">
                <a16:creationId xmlns:a16="http://schemas.microsoft.com/office/drawing/2014/main" id="{B38F8378-E532-476D-A490-BDD8096F7575}"/>
              </a:ext>
            </a:extLst>
          </p:cNvPr>
          <p:cNvSpPr txBox="1"/>
          <p:nvPr/>
        </p:nvSpPr>
        <p:spPr>
          <a:xfrm>
            <a:off x="6810000" y="375845"/>
            <a:ext cx="3096000" cy="288000"/>
          </a:xfrm>
          <a:prstGeom prst="rect">
            <a:avLst/>
          </a:prstGeom>
          <a:solidFill>
            <a:srgbClr val="002060"/>
          </a:solidFill>
        </p:spPr>
        <p:txBody>
          <a:bodyPr wrap="square" rtlCol="0">
            <a:spAutoFit/>
          </a:bodyPr>
          <a:lstStyle/>
          <a:p>
            <a:pPr algn="ctr"/>
            <a:r>
              <a:rPr lang="ja-JP" altLang="ja-JP" sz="1600" b="1" dirty="0">
                <a:solidFill>
                  <a:schemeClr val="bg1"/>
                </a:solidFill>
                <a:effectLst/>
                <a:ea typeface="游ゴシック" panose="020B0400000000000000" pitchFamily="50" charset="-128"/>
                <a:cs typeface="Times New Roman" panose="02020603050405020304" pitchFamily="18" charset="0"/>
              </a:rPr>
              <a:t>（</a:t>
            </a:r>
            <a:r>
              <a:rPr lang="en-US" altLang="ja-JP" sz="1600" b="1" dirty="0">
                <a:solidFill>
                  <a:schemeClr val="bg1"/>
                </a:solidFill>
                <a:effectLst/>
                <a:ea typeface="游ゴシック" panose="020B0400000000000000" pitchFamily="50" charset="-128"/>
                <a:cs typeface="Times New Roman" panose="02020603050405020304" pitchFamily="18" charset="0"/>
              </a:rPr>
              <a:t>12</a:t>
            </a:r>
            <a:r>
              <a:rPr lang="ja-JP" altLang="ja-JP" sz="1600" b="1" dirty="0">
                <a:solidFill>
                  <a:schemeClr val="bg1"/>
                </a:solidFill>
                <a:effectLst/>
                <a:ea typeface="游ゴシック" panose="020B0400000000000000" pitchFamily="50" charset="-128"/>
                <a:cs typeface="Times New Roman" panose="02020603050405020304" pitchFamily="18" charset="0"/>
              </a:rPr>
              <a:t>月</a:t>
            </a:r>
            <a:r>
              <a:rPr lang="en-US" altLang="ja-JP" sz="1600" b="1" dirty="0">
                <a:solidFill>
                  <a:schemeClr val="bg1"/>
                </a:solidFill>
                <a:effectLst/>
                <a:ea typeface="游ゴシック" panose="020B0400000000000000" pitchFamily="50" charset="-128"/>
                <a:cs typeface="Times New Roman" panose="02020603050405020304" pitchFamily="18" charset="0"/>
              </a:rPr>
              <a:t>19</a:t>
            </a:r>
            <a:r>
              <a:rPr lang="ja-JP" altLang="ja-JP" sz="1600" b="1" dirty="0">
                <a:solidFill>
                  <a:schemeClr val="bg1"/>
                </a:solidFill>
                <a:effectLst/>
                <a:ea typeface="游ゴシック" panose="020B0400000000000000" pitchFamily="50" charset="-128"/>
                <a:cs typeface="Times New Roman" panose="02020603050405020304" pitchFamily="18" charset="0"/>
              </a:rPr>
              <a:t>日告示に基づくもの</a:t>
            </a:r>
            <a:r>
              <a:rPr lang="ja-JP" altLang="en-US" sz="1600" b="1" dirty="0">
                <a:solidFill>
                  <a:schemeClr val="bg1"/>
                </a:solidFill>
                <a:effectLst/>
                <a:ea typeface="游ゴシック" panose="020B0400000000000000" pitchFamily="50" charset="-128"/>
                <a:cs typeface="Times New Roman" panose="02020603050405020304" pitchFamily="18" charset="0"/>
              </a:rPr>
              <a:t>）</a:t>
            </a:r>
            <a:endParaRPr kumimoji="1" lang="ja-JP" altLang="en-US" sz="1600" dirty="0">
              <a:solidFill>
                <a:schemeClr val="bg1"/>
              </a:solidFill>
            </a:endParaRPr>
          </a:p>
        </p:txBody>
      </p:sp>
    </p:spTree>
    <p:extLst>
      <p:ext uri="{BB962C8B-B14F-4D97-AF65-F5344CB8AC3E}">
        <p14:creationId xmlns:p14="http://schemas.microsoft.com/office/powerpoint/2010/main" val="2360537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88529F97-02A4-1ED7-DB14-E56E7BD14DC7}"/>
              </a:ext>
            </a:extLst>
          </p:cNvPr>
          <p:cNvSpPr/>
          <p:nvPr/>
        </p:nvSpPr>
        <p:spPr>
          <a:xfrm>
            <a:off x="0" y="-27383"/>
            <a:ext cx="9906000" cy="53538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dirty="0">
                <a:solidFill>
                  <a:prstClr val="white"/>
                </a:solidFill>
                <a:latin typeface="HG丸ｺﾞｼｯｸM-PRO" panose="020F0600000000000000" pitchFamily="50" charset="-128"/>
                <a:ea typeface="HG丸ｺﾞｼｯｸM-PRO" panose="020F0600000000000000" pitchFamily="50" charset="-128"/>
              </a:rPr>
              <a:t>　　　　　電子申請・届出システム </a:t>
            </a:r>
            <a:r>
              <a:rPr kumimoji="1" lang="ja-JP" altLang="en-US"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令和６年４月１日 新様式への切替対応</a:t>
            </a:r>
          </a:p>
        </p:txBody>
      </p:sp>
      <p:sp>
        <p:nvSpPr>
          <p:cNvPr id="5" name="スライド番号プレースホルダー 1">
            <a:extLst>
              <a:ext uri="{FF2B5EF4-FFF2-40B4-BE49-F238E27FC236}">
                <a16:creationId xmlns:a16="http://schemas.microsoft.com/office/drawing/2014/main" id="{EEBDF5D0-7BE1-5D24-7762-A79AD1F88582}"/>
              </a:ext>
            </a:extLst>
          </p:cNvPr>
          <p:cNvSpPr>
            <a:spLocks noGrp="1"/>
          </p:cNvSpPr>
          <p:nvPr>
            <p:ph type="sldNum" sz="quarter" idx="12"/>
          </p:nvPr>
        </p:nvSpPr>
        <p:spPr>
          <a:xfrm>
            <a:off x="7552346" y="6546482"/>
            <a:ext cx="2311400" cy="365125"/>
          </a:xfrm>
        </p:spPr>
        <p:txBody>
          <a:bodyPr/>
          <a:lstStyle/>
          <a:p>
            <a:fld id="{D2D8002D-B5B0-4BAC-B1F6-782DDCCE6D9C}" type="slidenum">
              <a:rPr lang="ja-JP" altLang="en-US" smtClean="0">
                <a:solidFill>
                  <a:prstClr val="black">
                    <a:tint val="75000"/>
                  </a:prstClr>
                </a:solidFill>
              </a:rPr>
              <a:pPr/>
              <a:t>2</a:t>
            </a:fld>
            <a:endParaRPr lang="ja-JP" altLang="en-US" dirty="0">
              <a:solidFill>
                <a:prstClr val="black">
                  <a:tint val="75000"/>
                </a:prstClr>
              </a:solidFill>
            </a:endParaRPr>
          </a:p>
        </p:txBody>
      </p:sp>
      <p:sp>
        <p:nvSpPr>
          <p:cNvPr id="8" name="テキスト ボックス 7">
            <a:extLst>
              <a:ext uri="{FF2B5EF4-FFF2-40B4-BE49-F238E27FC236}">
                <a16:creationId xmlns:a16="http://schemas.microsoft.com/office/drawing/2014/main" id="{5DA707DE-99A8-B496-733B-A083956334BB}"/>
              </a:ext>
            </a:extLst>
          </p:cNvPr>
          <p:cNvSpPr txBox="1"/>
          <p:nvPr/>
        </p:nvSpPr>
        <p:spPr>
          <a:xfrm>
            <a:off x="424117" y="2266309"/>
            <a:ext cx="3530764" cy="338554"/>
          </a:xfrm>
          <a:prstGeom prst="rect">
            <a:avLst/>
          </a:prstGeom>
          <a:noFill/>
        </p:spPr>
        <p:txBody>
          <a:bodyPr wrap="square" rtlCol="0">
            <a:spAutoFit/>
          </a:bodyPr>
          <a:lstStyle/>
          <a:p>
            <a:pPr algn="ctr"/>
            <a:r>
              <a:rPr kumimoji="1" lang="ja-JP" altLang="en-US" sz="1600" b="1" dirty="0">
                <a:solidFill>
                  <a:srgbClr val="0070C0"/>
                </a:solidFill>
                <a:latin typeface="Meiryo UI" panose="020B0604030504040204" pitchFamily="50" charset="-128"/>
                <a:ea typeface="Meiryo UI" panose="020B0604030504040204" pitchFamily="50" charset="-128"/>
              </a:rPr>
              <a:t>令和</a:t>
            </a:r>
            <a:r>
              <a:rPr kumimoji="1" lang="en-US" altLang="ja-JP" sz="1600" b="1" dirty="0">
                <a:solidFill>
                  <a:srgbClr val="0070C0"/>
                </a:solidFill>
                <a:latin typeface="Meiryo UI" panose="020B0604030504040204" pitchFamily="50" charset="-128"/>
                <a:ea typeface="Meiryo UI" panose="020B0604030504040204" pitchFamily="50" charset="-128"/>
              </a:rPr>
              <a:t>6</a:t>
            </a:r>
            <a:r>
              <a:rPr kumimoji="1" lang="ja-JP" altLang="en-US" sz="1600" b="1" dirty="0">
                <a:solidFill>
                  <a:srgbClr val="0070C0"/>
                </a:solidFill>
                <a:latin typeface="Meiryo UI" panose="020B0604030504040204" pitchFamily="50" charset="-128"/>
                <a:ea typeface="Meiryo UI" panose="020B0604030504040204" pitchFamily="50" charset="-128"/>
              </a:rPr>
              <a:t>年</a:t>
            </a:r>
            <a:r>
              <a:rPr kumimoji="1" lang="en-US" altLang="ja-JP" sz="1600" b="1" dirty="0">
                <a:solidFill>
                  <a:srgbClr val="0070C0"/>
                </a:solidFill>
                <a:latin typeface="Meiryo UI" panose="020B0604030504040204" pitchFamily="50" charset="-128"/>
                <a:ea typeface="Meiryo UI" panose="020B0604030504040204" pitchFamily="50" charset="-128"/>
              </a:rPr>
              <a:t>3</a:t>
            </a:r>
            <a:r>
              <a:rPr kumimoji="1" lang="ja-JP" altLang="en-US" sz="1600" b="1" dirty="0">
                <a:solidFill>
                  <a:srgbClr val="0070C0"/>
                </a:solidFill>
                <a:latin typeface="Meiryo UI" panose="020B0604030504040204" pitchFamily="50" charset="-128"/>
                <a:ea typeface="Meiryo UI" panose="020B0604030504040204" pitchFamily="50" charset="-128"/>
              </a:rPr>
              <a:t>月</a:t>
            </a:r>
            <a:r>
              <a:rPr kumimoji="1" lang="en-US" altLang="ja-JP" sz="1600" b="1" dirty="0">
                <a:solidFill>
                  <a:srgbClr val="0070C0"/>
                </a:solidFill>
                <a:latin typeface="Meiryo UI" panose="020B0604030504040204" pitchFamily="50" charset="-128"/>
                <a:ea typeface="Meiryo UI" panose="020B0604030504040204" pitchFamily="50" charset="-128"/>
              </a:rPr>
              <a:t>29</a:t>
            </a:r>
            <a:r>
              <a:rPr kumimoji="1" lang="ja-JP" altLang="en-US" sz="1600" b="1" dirty="0">
                <a:solidFill>
                  <a:srgbClr val="0070C0"/>
                </a:solidFill>
                <a:latin typeface="Meiryo UI" panose="020B0604030504040204" pitchFamily="50" charset="-128"/>
                <a:ea typeface="Meiryo UI" panose="020B0604030504040204" pitchFamily="50" charset="-128"/>
              </a:rPr>
              <a:t>日（金）</a:t>
            </a:r>
            <a:r>
              <a:rPr kumimoji="1" lang="en-US" altLang="ja-JP" sz="1600" b="1" dirty="0">
                <a:solidFill>
                  <a:srgbClr val="0070C0"/>
                </a:solidFill>
                <a:latin typeface="Meiryo UI" panose="020B0604030504040204" pitchFamily="50" charset="-128"/>
                <a:ea typeface="Meiryo UI" panose="020B0604030504040204" pitchFamily="50" charset="-128"/>
              </a:rPr>
              <a:t>18:00</a:t>
            </a:r>
            <a:r>
              <a:rPr kumimoji="1" lang="ja-JP" altLang="en-US" sz="1600" b="1" dirty="0">
                <a:solidFill>
                  <a:srgbClr val="0070C0"/>
                </a:solidFill>
                <a:latin typeface="Meiryo UI" panose="020B0604030504040204" pitchFamily="50" charset="-128"/>
                <a:ea typeface="Meiryo UI" panose="020B0604030504040204" pitchFamily="50" charset="-128"/>
              </a:rPr>
              <a:t>まで</a:t>
            </a:r>
            <a:endParaRPr kumimoji="1" lang="en-US" altLang="ja-JP" sz="1600" b="1" dirty="0">
              <a:solidFill>
                <a:srgbClr val="0070C0"/>
              </a:solidFill>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360D94A6-13F5-A226-C063-14570D83D30D}"/>
              </a:ext>
            </a:extLst>
          </p:cNvPr>
          <p:cNvSpPr txBox="1"/>
          <p:nvPr/>
        </p:nvSpPr>
        <p:spPr>
          <a:xfrm>
            <a:off x="1328475" y="4000245"/>
            <a:ext cx="2414242" cy="523220"/>
          </a:xfrm>
          <a:prstGeom prst="rect">
            <a:avLst/>
          </a:prstGeom>
          <a:solidFill>
            <a:schemeClr val="bg1"/>
          </a:solid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全ての申請書・届出書データ</a:t>
            </a:r>
          </a:p>
          <a:p>
            <a:r>
              <a:rPr kumimoji="1" lang="en-US" altLang="ja-JP" sz="1400" b="1" dirty="0">
                <a:solidFill>
                  <a:srgbClr val="0070C0"/>
                </a:solidFill>
                <a:latin typeface="Meiryo UI" panose="020B0604030504040204" pitchFamily="50" charset="-128"/>
                <a:ea typeface="Meiryo UI" panose="020B0604030504040204" pitchFamily="50" charset="-128"/>
              </a:rPr>
              <a:t>(</a:t>
            </a:r>
            <a:r>
              <a:rPr kumimoji="1" lang="ja-JP" altLang="en-US" sz="1400" b="1" dirty="0">
                <a:solidFill>
                  <a:srgbClr val="0070C0"/>
                </a:solidFill>
                <a:latin typeface="Meiryo UI" panose="020B0604030504040204" pitchFamily="50" charset="-128"/>
                <a:ea typeface="Meiryo UI" panose="020B0604030504040204" pitchFamily="50" charset="-128"/>
              </a:rPr>
              <a:t>従来様式</a:t>
            </a:r>
            <a:r>
              <a:rPr kumimoji="1" lang="en-US" altLang="ja-JP" sz="1400" b="1" dirty="0">
                <a:solidFill>
                  <a:srgbClr val="0070C0"/>
                </a:solidFill>
                <a:latin typeface="Meiryo UI" panose="020B0604030504040204" pitchFamily="50" charset="-128"/>
                <a:ea typeface="Meiryo UI" panose="020B0604030504040204" pitchFamily="50" charset="-128"/>
              </a:rPr>
              <a:t>)</a:t>
            </a:r>
            <a:endParaRPr kumimoji="1" lang="ja-JP" altLang="en-US" sz="1400" b="1" dirty="0">
              <a:solidFill>
                <a:srgbClr val="0070C0"/>
              </a:solidFill>
              <a:latin typeface="Meiryo UI" panose="020B0604030504040204" pitchFamily="50" charset="-128"/>
              <a:ea typeface="Meiryo UI" panose="020B0604030504040204" pitchFamily="50" charset="-128"/>
            </a:endParaRPr>
          </a:p>
        </p:txBody>
      </p:sp>
      <p:grpSp>
        <p:nvGrpSpPr>
          <p:cNvPr id="56" name="グループ化 55">
            <a:extLst>
              <a:ext uri="{FF2B5EF4-FFF2-40B4-BE49-F238E27FC236}">
                <a16:creationId xmlns:a16="http://schemas.microsoft.com/office/drawing/2014/main" id="{19AA0DD0-AE2B-CF4D-ABE8-D6E826E5D79D}"/>
              </a:ext>
            </a:extLst>
          </p:cNvPr>
          <p:cNvGrpSpPr/>
          <p:nvPr/>
        </p:nvGrpSpPr>
        <p:grpSpPr>
          <a:xfrm>
            <a:off x="768719" y="2621580"/>
            <a:ext cx="2708883" cy="1306162"/>
            <a:chOff x="6481685" y="2179547"/>
            <a:chExt cx="1227137" cy="874713"/>
          </a:xfrm>
        </p:grpSpPr>
        <p:sp>
          <p:nvSpPr>
            <p:cNvPr id="53" name="Freeform 20">
              <a:extLst>
                <a:ext uri="{FF2B5EF4-FFF2-40B4-BE49-F238E27FC236}">
                  <a16:creationId xmlns:a16="http://schemas.microsoft.com/office/drawing/2014/main" id="{4DBA355F-7B33-10B0-7742-51093A66FE4E}"/>
                </a:ext>
              </a:extLst>
            </p:cNvPr>
            <p:cNvSpPr>
              <a:spLocks/>
            </p:cNvSpPr>
            <p:nvPr/>
          </p:nvSpPr>
          <p:spPr bwMode="auto">
            <a:xfrm>
              <a:off x="6558624" y="2334707"/>
              <a:ext cx="1093787" cy="609600"/>
            </a:xfrm>
            <a:custGeom>
              <a:avLst/>
              <a:gdLst>
                <a:gd name="T0" fmla="*/ 453 w 453"/>
                <a:gd name="T1" fmla="*/ 9 h 252"/>
                <a:gd name="T2" fmla="*/ 444 w 453"/>
                <a:gd name="T3" fmla="*/ 0 h 252"/>
                <a:gd name="T4" fmla="*/ 9 w 453"/>
                <a:gd name="T5" fmla="*/ 0 h 252"/>
                <a:gd name="T6" fmla="*/ 0 w 453"/>
                <a:gd name="T7" fmla="*/ 9 h 252"/>
                <a:gd name="T8" fmla="*/ 0 w 453"/>
                <a:gd name="T9" fmla="*/ 243 h 252"/>
                <a:gd name="T10" fmla="*/ 9 w 453"/>
                <a:gd name="T11" fmla="*/ 252 h 252"/>
                <a:gd name="T12" fmla="*/ 444 w 453"/>
                <a:gd name="T13" fmla="*/ 252 h 252"/>
                <a:gd name="T14" fmla="*/ 453 w 453"/>
                <a:gd name="T15" fmla="*/ 243 h 252"/>
                <a:gd name="T16" fmla="*/ 453 w 453"/>
                <a:gd name="T17" fmla="*/ 9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3" h="252">
                  <a:moveTo>
                    <a:pt x="453" y="9"/>
                  </a:moveTo>
                  <a:cubicBezTo>
                    <a:pt x="453" y="4"/>
                    <a:pt x="449" y="0"/>
                    <a:pt x="444" y="0"/>
                  </a:cubicBezTo>
                  <a:cubicBezTo>
                    <a:pt x="9" y="0"/>
                    <a:pt x="9" y="0"/>
                    <a:pt x="9" y="0"/>
                  </a:cubicBezTo>
                  <a:cubicBezTo>
                    <a:pt x="4" y="0"/>
                    <a:pt x="0" y="4"/>
                    <a:pt x="0" y="9"/>
                  </a:cubicBezTo>
                  <a:cubicBezTo>
                    <a:pt x="0" y="243"/>
                    <a:pt x="0" y="243"/>
                    <a:pt x="0" y="243"/>
                  </a:cubicBezTo>
                  <a:cubicBezTo>
                    <a:pt x="0" y="248"/>
                    <a:pt x="4" y="252"/>
                    <a:pt x="9" y="252"/>
                  </a:cubicBezTo>
                  <a:cubicBezTo>
                    <a:pt x="444" y="252"/>
                    <a:pt x="444" y="252"/>
                    <a:pt x="444" y="252"/>
                  </a:cubicBezTo>
                  <a:cubicBezTo>
                    <a:pt x="449" y="252"/>
                    <a:pt x="453" y="248"/>
                    <a:pt x="453" y="243"/>
                  </a:cubicBezTo>
                  <a:lnTo>
                    <a:pt x="453"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mj-ea"/>
                <a:ea typeface="+mj-ea"/>
              </a:endParaRPr>
            </a:p>
          </p:txBody>
        </p:sp>
        <p:sp>
          <p:nvSpPr>
            <p:cNvPr id="54" name="Freeform 21">
              <a:extLst>
                <a:ext uri="{FF2B5EF4-FFF2-40B4-BE49-F238E27FC236}">
                  <a16:creationId xmlns:a16="http://schemas.microsoft.com/office/drawing/2014/main" id="{FB3BBFE8-1483-62E7-D0F1-A662E3B09A75}"/>
                </a:ext>
              </a:extLst>
            </p:cNvPr>
            <p:cNvSpPr>
              <a:spLocks noEditPoints="1"/>
            </p:cNvSpPr>
            <p:nvPr/>
          </p:nvSpPr>
          <p:spPr bwMode="auto">
            <a:xfrm>
              <a:off x="6481685" y="2179547"/>
              <a:ext cx="1227137" cy="874713"/>
            </a:xfrm>
            <a:custGeom>
              <a:avLst/>
              <a:gdLst>
                <a:gd name="T0" fmla="*/ 508 w 508"/>
                <a:gd name="T1" fmla="*/ 21 h 361"/>
                <a:gd name="T2" fmla="*/ 508 w 508"/>
                <a:gd name="T3" fmla="*/ 286 h 361"/>
                <a:gd name="T4" fmla="*/ 488 w 508"/>
                <a:gd name="T5" fmla="*/ 306 h 361"/>
                <a:gd name="T6" fmla="*/ 317 w 508"/>
                <a:gd name="T7" fmla="*/ 306 h 361"/>
                <a:gd name="T8" fmla="*/ 317 w 508"/>
                <a:gd name="T9" fmla="*/ 334 h 361"/>
                <a:gd name="T10" fmla="*/ 402 w 508"/>
                <a:gd name="T11" fmla="*/ 334 h 361"/>
                <a:gd name="T12" fmla="*/ 402 w 508"/>
                <a:gd name="T13" fmla="*/ 361 h 361"/>
                <a:gd name="T14" fmla="*/ 107 w 508"/>
                <a:gd name="T15" fmla="*/ 361 h 361"/>
                <a:gd name="T16" fmla="*/ 107 w 508"/>
                <a:gd name="T17" fmla="*/ 334 h 361"/>
                <a:gd name="T18" fmla="*/ 192 w 508"/>
                <a:gd name="T19" fmla="*/ 334 h 361"/>
                <a:gd name="T20" fmla="*/ 192 w 508"/>
                <a:gd name="T21" fmla="*/ 306 h 361"/>
                <a:gd name="T22" fmla="*/ 21 w 508"/>
                <a:gd name="T23" fmla="*/ 306 h 361"/>
                <a:gd name="T24" fmla="*/ 0 w 508"/>
                <a:gd name="T25" fmla="*/ 286 h 361"/>
                <a:gd name="T26" fmla="*/ 0 w 508"/>
                <a:gd name="T27" fmla="*/ 21 h 361"/>
                <a:gd name="T28" fmla="*/ 21 w 508"/>
                <a:gd name="T29" fmla="*/ 0 h 361"/>
                <a:gd name="T30" fmla="*/ 488 w 508"/>
                <a:gd name="T31" fmla="*/ 0 h 361"/>
                <a:gd name="T32" fmla="*/ 508 w 508"/>
                <a:gd name="T33" fmla="*/ 21 h 361"/>
                <a:gd name="T34" fmla="*/ 481 w 508"/>
                <a:gd name="T35" fmla="*/ 36 h 361"/>
                <a:gd name="T36" fmla="*/ 472 w 508"/>
                <a:gd name="T37" fmla="*/ 27 h 361"/>
                <a:gd name="T38" fmla="*/ 37 w 508"/>
                <a:gd name="T39" fmla="*/ 27 h 361"/>
                <a:gd name="T40" fmla="*/ 28 w 508"/>
                <a:gd name="T41" fmla="*/ 36 h 361"/>
                <a:gd name="T42" fmla="*/ 28 w 508"/>
                <a:gd name="T43" fmla="*/ 270 h 361"/>
                <a:gd name="T44" fmla="*/ 37 w 508"/>
                <a:gd name="T45" fmla="*/ 279 h 361"/>
                <a:gd name="T46" fmla="*/ 472 w 508"/>
                <a:gd name="T47" fmla="*/ 279 h 361"/>
                <a:gd name="T48" fmla="*/ 481 w 508"/>
                <a:gd name="T49" fmla="*/ 270 h 361"/>
                <a:gd name="T50" fmla="*/ 481 w 508"/>
                <a:gd name="T51" fmla="*/ 36 h 361"/>
                <a:gd name="T52" fmla="*/ 254 w 508"/>
                <a:gd name="T53" fmla="*/ 64 h 361"/>
                <a:gd name="T54" fmla="*/ 166 w 508"/>
                <a:gd name="T55" fmla="*/ 153 h 361"/>
                <a:gd name="T56" fmla="*/ 254 w 508"/>
                <a:gd name="T57" fmla="*/ 241 h 361"/>
                <a:gd name="T58" fmla="*/ 343 w 508"/>
                <a:gd name="T59" fmla="*/ 153 h 361"/>
                <a:gd name="T60" fmla="*/ 254 w 508"/>
                <a:gd name="T61" fmla="*/ 64 h 361"/>
                <a:gd name="T62" fmla="*/ 237 w 508"/>
                <a:gd name="T63" fmla="*/ 136 h 361"/>
                <a:gd name="T64" fmla="*/ 254 w 508"/>
                <a:gd name="T65" fmla="*/ 118 h 361"/>
                <a:gd name="T66" fmla="*/ 272 w 508"/>
                <a:gd name="T67" fmla="*/ 136 h 361"/>
                <a:gd name="T68" fmla="*/ 254 w 508"/>
                <a:gd name="T69" fmla="*/ 153 h 361"/>
                <a:gd name="T70" fmla="*/ 237 w 508"/>
                <a:gd name="T71" fmla="*/ 136 h 361"/>
                <a:gd name="T72" fmla="*/ 254 w 508"/>
                <a:gd name="T73" fmla="*/ 169 h 361"/>
                <a:gd name="T74" fmla="*/ 297 w 508"/>
                <a:gd name="T75" fmla="*/ 210 h 361"/>
                <a:gd name="T76" fmla="*/ 254 w 508"/>
                <a:gd name="T77" fmla="*/ 224 h 361"/>
                <a:gd name="T78" fmla="*/ 211 w 508"/>
                <a:gd name="T79" fmla="*/ 210 h 361"/>
                <a:gd name="T80" fmla="*/ 254 w 508"/>
                <a:gd name="T81" fmla="*/ 169 h 361"/>
                <a:gd name="T82" fmla="*/ 311 w 508"/>
                <a:gd name="T83" fmla="*/ 196 h 361"/>
                <a:gd name="T84" fmla="*/ 279 w 508"/>
                <a:gd name="T85" fmla="*/ 159 h 361"/>
                <a:gd name="T86" fmla="*/ 288 w 508"/>
                <a:gd name="T87" fmla="*/ 136 h 361"/>
                <a:gd name="T88" fmla="*/ 254 w 508"/>
                <a:gd name="T89" fmla="*/ 102 h 361"/>
                <a:gd name="T90" fmla="*/ 221 w 508"/>
                <a:gd name="T91" fmla="*/ 136 h 361"/>
                <a:gd name="T92" fmla="*/ 230 w 508"/>
                <a:gd name="T93" fmla="*/ 159 h 361"/>
                <a:gd name="T94" fmla="*/ 198 w 508"/>
                <a:gd name="T95" fmla="*/ 196 h 361"/>
                <a:gd name="T96" fmla="*/ 183 w 508"/>
                <a:gd name="T97" fmla="*/ 153 h 361"/>
                <a:gd name="T98" fmla="*/ 254 w 508"/>
                <a:gd name="T99" fmla="*/ 81 h 361"/>
                <a:gd name="T100" fmla="*/ 326 w 508"/>
                <a:gd name="T101" fmla="*/ 153 h 361"/>
                <a:gd name="T102" fmla="*/ 311 w 508"/>
                <a:gd name="T103" fmla="*/ 196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08" h="361">
                  <a:moveTo>
                    <a:pt x="508" y="21"/>
                  </a:moveTo>
                  <a:cubicBezTo>
                    <a:pt x="508" y="286"/>
                    <a:pt x="508" y="286"/>
                    <a:pt x="508" y="286"/>
                  </a:cubicBezTo>
                  <a:cubicBezTo>
                    <a:pt x="508" y="297"/>
                    <a:pt x="499" y="306"/>
                    <a:pt x="488" y="306"/>
                  </a:cubicBezTo>
                  <a:cubicBezTo>
                    <a:pt x="317" y="306"/>
                    <a:pt x="317" y="306"/>
                    <a:pt x="317" y="306"/>
                  </a:cubicBezTo>
                  <a:cubicBezTo>
                    <a:pt x="317" y="334"/>
                    <a:pt x="317" y="334"/>
                    <a:pt x="317" y="334"/>
                  </a:cubicBezTo>
                  <a:cubicBezTo>
                    <a:pt x="402" y="334"/>
                    <a:pt x="402" y="334"/>
                    <a:pt x="402" y="334"/>
                  </a:cubicBezTo>
                  <a:cubicBezTo>
                    <a:pt x="402" y="361"/>
                    <a:pt x="402" y="361"/>
                    <a:pt x="402" y="361"/>
                  </a:cubicBezTo>
                  <a:cubicBezTo>
                    <a:pt x="107" y="361"/>
                    <a:pt x="107" y="361"/>
                    <a:pt x="107" y="361"/>
                  </a:cubicBezTo>
                  <a:cubicBezTo>
                    <a:pt x="107" y="334"/>
                    <a:pt x="107" y="334"/>
                    <a:pt x="107" y="334"/>
                  </a:cubicBezTo>
                  <a:cubicBezTo>
                    <a:pt x="192" y="334"/>
                    <a:pt x="192" y="334"/>
                    <a:pt x="192" y="334"/>
                  </a:cubicBezTo>
                  <a:cubicBezTo>
                    <a:pt x="192" y="306"/>
                    <a:pt x="192" y="306"/>
                    <a:pt x="192" y="306"/>
                  </a:cubicBezTo>
                  <a:cubicBezTo>
                    <a:pt x="21" y="306"/>
                    <a:pt x="21" y="306"/>
                    <a:pt x="21" y="306"/>
                  </a:cubicBezTo>
                  <a:cubicBezTo>
                    <a:pt x="10" y="306"/>
                    <a:pt x="0" y="297"/>
                    <a:pt x="0" y="286"/>
                  </a:cubicBezTo>
                  <a:cubicBezTo>
                    <a:pt x="0" y="21"/>
                    <a:pt x="0" y="21"/>
                    <a:pt x="0" y="21"/>
                  </a:cubicBezTo>
                  <a:cubicBezTo>
                    <a:pt x="0" y="9"/>
                    <a:pt x="10" y="0"/>
                    <a:pt x="21" y="0"/>
                  </a:cubicBezTo>
                  <a:cubicBezTo>
                    <a:pt x="488" y="0"/>
                    <a:pt x="488" y="0"/>
                    <a:pt x="488" y="0"/>
                  </a:cubicBezTo>
                  <a:cubicBezTo>
                    <a:pt x="499" y="0"/>
                    <a:pt x="508" y="9"/>
                    <a:pt x="508" y="21"/>
                  </a:cubicBezTo>
                  <a:close/>
                  <a:moveTo>
                    <a:pt x="481" y="36"/>
                  </a:moveTo>
                  <a:cubicBezTo>
                    <a:pt x="481" y="31"/>
                    <a:pt x="477" y="27"/>
                    <a:pt x="472" y="27"/>
                  </a:cubicBezTo>
                  <a:cubicBezTo>
                    <a:pt x="37" y="27"/>
                    <a:pt x="37" y="27"/>
                    <a:pt x="37" y="27"/>
                  </a:cubicBezTo>
                  <a:cubicBezTo>
                    <a:pt x="32" y="27"/>
                    <a:pt x="28" y="31"/>
                    <a:pt x="28" y="36"/>
                  </a:cubicBezTo>
                  <a:cubicBezTo>
                    <a:pt x="28" y="270"/>
                    <a:pt x="28" y="270"/>
                    <a:pt x="28" y="270"/>
                  </a:cubicBezTo>
                  <a:cubicBezTo>
                    <a:pt x="28" y="275"/>
                    <a:pt x="32" y="279"/>
                    <a:pt x="37" y="279"/>
                  </a:cubicBezTo>
                  <a:cubicBezTo>
                    <a:pt x="472" y="279"/>
                    <a:pt x="472" y="279"/>
                    <a:pt x="472" y="279"/>
                  </a:cubicBezTo>
                  <a:cubicBezTo>
                    <a:pt x="477" y="279"/>
                    <a:pt x="481" y="275"/>
                    <a:pt x="481" y="270"/>
                  </a:cubicBezTo>
                  <a:lnTo>
                    <a:pt x="481" y="36"/>
                  </a:lnTo>
                  <a:close/>
                  <a:moveTo>
                    <a:pt x="254" y="64"/>
                  </a:moveTo>
                  <a:cubicBezTo>
                    <a:pt x="206" y="64"/>
                    <a:pt x="166" y="104"/>
                    <a:pt x="166" y="153"/>
                  </a:cubicBezTo>
                  <a:cubicBezTo>
                    <a:pt x="166" y="202"/>
                    <a:pt x="206" y="241"/>
                    <a:pt x="254" y="241"/>
                  </a:cubicBezTo>
                  <a:cubicBezTo>
                    <a:pt x="303" y="241"/>
                    <a:pt x="343" y="202"/>
                    <a:pt x="343" y="153"/>
                  </a:cubicBezTo>
                  <a:cubicBezTo>
                    <a:pt x="343" y="104"/>
                    <a:pt x="303" y="64"/>
                    <a:pt x="254" y="64"/>
                  </a:cubicBezTo>
                  <a:close/>
                  <a:moveTo>
                    <a:pt x="237" y="136"/>
                  </a:moveTo>
                  <a:cubicBezTo>
                    <a:pt x="237" y="126"/>
                    <a:pt x="245" y="118"/>
                    <a:pt x="254" y="118"/>
                  </a:cubicBezTo>
                  <a:cubicBezTo>
                    <a:pt x="264" y="118"/>
                    <a:pt x="272" y="126"/>
                    <a:pt x="272" y="136"/>
                  </a:cubicBezTo>
                  <a:cubicBezTo>
                    <a:pt x="272" y="145"/>
                    <a:pt x="264" y="153"/>
                    <a:pt x="254" y="153"/>
                  </a:cubicBezTo>
                  <a:cubicBezTo>
                    <a:pt x="245" y="153"/>
                    <a:pt x="237" y="145"/>
                    <a:pt x="237" y="136"/>
                  </a:cubicBezTo>
                  <a:close/>
                  <a:moveTo>
                    <a:pt x="254" y="169"/>
                  </a:moveTo>
                  <a:cubicBezTo>
                    <a:pt x="277" y="169"/>
                    <a:pt x="296" y="187"/>
                    <a:pt x="297" y="210"/>
                  </a:cubicBezTo>
                  <a:cubicBezTo>
                    <a:pt x="285" y="219"/>
                    <a:pt x="271" y="224"/>
                    <a:pt x="254" y="224"/>
                  </a:cubicBezTo>
                  <a:cubicBezTo>
                    <a:pt x="238" y="224"/>
                    <a:pt x="223" y="219"/>
                    <a:pt x="211" y="210"/>
                  </a:cubicBezTo>
                  <a:cubicBezTo>
                    <a:pt x="213" y="187"/>
                    <a:pt x="231" y="169"/>
                    <a:pt x="254" y="169"/>
                  </a:cubicBezTo>
                  <a:close/>
                  <a:moveTo>
                    <a:pt x="311" y="196"/>
                  </a:moveTo>
                  <a:cubicBezTo>
                    <a:pt x="306" y="179"/>
                    <a:pt x="294" y="166"/>
                    <a:pt x="279" y="159"/>
                  </a:cubicBezTo>
                  <a:cubicBezTo>
                    <a:pt x="284" y="153"/>
                    <a:pt x="288" y="144"/>
                    <a:pt x="288" y="136"/>
                  </a:cubicBezTo>
                  <a:cubicBezTo>
                    <a:pt x="288" y="117"/>
                    <a:pt x="273" y="102"/>
                    <a:pt x="254" y="102"/>
                  </a:cubicBezTo>
                  <a:cubicBezTo>
                    <a:pt x="236" y="102"/>
                    <a:pt x="221" y="117"/>
                    <a:pt x="221" y="136"/>
                  </a:cubicBezTo>
                  <a:cubicBezTo>
                    <a:pt x="221" y="144"/>
                    <a:pt x="224" y="153"/>
                    <a:pt x="230" y="159"/>
                  </a:cubicBezTo>
                  <a:cubicBezTo>
                    <a:pt x="214" y="166"/>
                    <a:pt x="202" y="179"/>
                    <a:pt x="198" y="196"/>
                  </a:cubicBezTo>
                  <a:cubicBezTo>
                    <a:pt x="189" y="184"/>
                    <a:pt x="183" y="169"/>
                    <a:pt x="183" y="153"/>
                  </a:cubicBezTo>
                  <a:cubicBezTo>
                    <a:pt x="183" y="114"/>
                    <a:pt x="215" y="81"/>
                    <a:pt x="254" y="81"/>
                  </a:cubicBezTo>
                  <a:cubicBezTo>
                    <a:pt x="294" y="81"/>
                    <a:pt x="326" y="114"/>
                    <a:pt x="326" y="153"/>
                  </a:cubicBezTo>
                  <a:cubicBezTo>
                    <a:pt x="326" y="169"/>
                    <a:pt x="320" y="184"/>
                    <a:pt x="311" y="196"/>
                  </a:cubicBezTo>
                  <a:close/>
                </a:path>
              </a:pathLst>
            </a:custGeom>
            <a:solidFill>
              <a:srgbClr val="003B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bg1"/>
                </a:solidFill>
                <a:latin typeface="+mj-ea"/>
                <a:ea typeface="+mj-ea"/>
              </a:endParaRPr>
            </a:p>
          </p:txBody>
        </p:sp>
        <p:sp>
          <p:nvSpPr>
            <p:cNvPr id="55" name="正方形/長方形 54">
              <a:extLst>
                <a:ext uri="{FF2B5EF4-FFF2-40B4-BE49-F238E27FC236}">
                  <a16:creationId xmlns:a16="http://schemas.microsoft.com/office/drawing/2014/main" id="{6C35E89E-5198-9109-97E7-4557BA0E7DA0}"/>
                </a:ext>
              </a:extLst>
            </p:cNvPr>
            <p:cNvSpPr/>
            <p:nvPr/>
          </p:nvSpPr>
          <p:spPr>
            <a:xfrm>
              <a:off x="6751311" y="2300245"/>
              <a:ext cx="649614" cy="48581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7" name="テキスト ボックス 56">
            <a:extLst>
              <a:ext uri="{FF2B5EF4-FFF2-40B4-BE49-F238E27FC236}">
                <a16:creationId xmlns:a16="http://schemas.microsoft.com/office/drawing/2014/main" id="{6A8B5E67-7125-2E82-B055-3DCFD379C7A6}"/>
              </a:ext>
            </a:extLst>
          </p:cNvPr>
          <p:cNvSpPr txBox="1"/>
          <p:nvPr/>
        </p:nvSpPr>
        <p:spPr>
          <a:xfrm>
            <a:off x="983262" y="2700166"/>
            <a:ext cx="2278273" cy="95410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電子申請・届出システム</a:t>
            </a:r>
          </a:p>
          <a:p>
            <a:r>
              <a:rPr kumimoji="1" lang="ja-JP" altLang="en-US" sz="1400" dirty="0">
                <a:latin typeface="Meiryo UI" panose="020B0604030504040204" pitchFamily="50" charset="-128"/>
                <a:ea typeface="Meiryo UI" panose="020B0604030504040204" pitchFamily="50" charset="-128"/>
              </a:rPr>
              <a:t>・介護事業所向け画面</a:t>
            </a:r>
          </a:p>
          <a:p>
            <a:r>
              <a:rPr kumimoji="1" lang="ja-JP" altLang="en-US" sz="1400" dirty="0">
                <a:latin typeface="Meiryo UI" panose="020B0604030504040204" pitchFamily="50" charset="-128"/>
                <a:ea typeface="Meiryo UI" panose="020B0604030504040204" pitchFamily="50" charset="-128"/>
              </a:rPr>
              <a:t>・指定権者向け画面</a:t>
            </a:r>
          </a:p>
          <a:p>
            <a:r>
              <a:rPr kumimoji="1" lang="en-US" altLang="ja-JP" sz="1400" b="1" dirty="0">
                <a:solidFill>
                  <a:srgbClr val="0070C0"/>
                </a:solidFill>
                <a:latin typeface="Meiryo UI" panose="020B0604030504040204" pitchFamily="50" charset="-128"/>
                <a:ea typeface="Meiryo UI" panose="020B0604030504040204" pitchFamily="50" charset="-128"/>
              </a:rPr>
              <a:t>(</a:t>
            </a:r>
            <a:r>
              <a:rPr kumimoji="1" lang="ja-JP" altLang="en-US" sz="1400" b="1" dirty="0">
                <a:solidFill>
                  <a:srgbClr val="0070C0"/>
                </a:solidFill>
                <a:latin typeface="Meiryo UI" panose="020B0604030504040204" pitchFamily="50" charset="-128"/>
                <a:ea typeface="Meiryo UI" panose="020B0604030504040204" pitchFamily="50" charset="-128"/>
              </a:rPr>
              <a:t>従来様式画面）</a:t>
            </a:r>
            <a:endParaRPr kumimoji="1" lang="en-US" altLang="ja-JP" sz="1400" b="1" dirty="0">
              <a:solidFill>
                <a:srgbClr val="0070C0"/>
              </a:solidFill>
              <a:latin typeface="Meiryo UI" panose="020B0604030504040204" pitchFamily="50" charset="-128"/>
              <a:ea typeface="Meiryo UI" panose="020B0604030504040204" pitchFamily="50" charset="-128"/>
            </a:endParaRPr>
          </a:p>
        </p:txBody>
      </p:sp>
      <p:grpSp>
        <p:nvGrpSpPr>
          <p:cNvPr id="58" name="グループ化 57">
            <a:extLst>
              <a:ext uri="{FF2B5EF4-FFF2-40B4-BE49-F238E27FC236}">
                <a16:creationId xmlns:a16="http://schemas.microsoft.com/office/drawing/2014/main" id="{EC70F294-10DA-1D37-0CF1-303CE7FD42D9}"/>
              </a:ext>
            </a:extLst>
          </p:cNvPr>
          <p:cNvGrpSpPr/>
          <p:nvPr/>
        </p:nvGrpSpPr>
        <p:grpSpPr>
          <a:xfrm>
            <a:off x="6447557" y="2612673"/>
            <a:ext cx="2708882" cy="1256668"/>
            <a:chOff x="6481685" y="2179547"/>
            <a:chExt cx="1227137" cy="874713"/>
          </a:xfrm>
          <a:solidFill>
            <a:schemeClr val="accent2"/>
          </a:solidFill>
        </p:grpSpPr>
        <p:sp>
          <p:nvSpPr>
            <p:cNvPr id="60" name="Freeform 21">
              <a:extLst>
                <a:ext uri="{FF2B5EF4-FFF2-40B4-BE49-F238E27FC236}">
                  <a16:creationId xmlns:a16="http://schemas.microsoft.com/office/drawing/2014/main" id="{C4ACEC39-3150-FE83-9CDC-B09EDD1C18E7}"/>
                </a:ext>
              </a:extLst>
            </p:cNvPr>
            <p:cNvSpPr>
              <a:spLocks noEditPoints="1"/>
            </p:cNvSpPr>
            <p:nvPr/>
          </p:nvSpPr>
          <p:spPr bwMode="auto">
            <a:xfrm>
              <a:off x="6481685" y="2179547"/>
              <a:ext cx="1227137" cy="874713"/>
            </a:xfrm>
            <a:custGeom>
              <a:avLst/>
              <a:gdLst>
                <a:gd name="T0" fmla="*/ 508 w 508"/>
                <a:gd name="T1" fmla="*/ 21 h 361"/>
                <a:gd name="T2" fmla="*/ 508 w 508"/>
                <a:gd name="T3" fmla="*/ 286 h 361"/>
                <a:gd name="T4" fmla="*/ 488 w 508"/>
                <a:gd name="T5" fmla="*/ 306 h 361"/>
                <a:gd name="T6" fmla="*/ 317 w 508"/>
                <a:gd name="T7" fmla="*/ 306 h 361"/>
                <a:gd name="T8" fmla="*/ 317 w 508"/>
                <a:gd name="T9" fmla="*/ 334 h 361"/>
                <a:gd name="T10" fmla="*/ 402 w 508"/>
                <a:gd name="T11" fmla="*/ 334 h 361"/>
                <a:gd name="T12" fmla="*/ 402 w 508"/>
                <a:gd name="T13" fmla="*/ 361 h 361"/>
                <a:gd name="T14" fmla="*/ 107 w 508"/>
                <a:gd name="T15" fmla="*/ 361 h 361"/>
                <a:gd name="T16" fmla="*/ 107 w 508"/>
                <a:gd name="T17" fmla="*/ 334 h 361"/>
                <a:gd name="T18" fmla="*/ 192 w 508"/>
                <a:gd name="T19" fmla="*/ 334 h 361"/>
                <a:gd name="T20" fmla="*/ 192 w 508"/>
                <a:gd name="T21" fmla="*/ 306 h 361"/>
                <a:gd name="T22" fmla="*/ 21 w 508"/>
                <a:gd name="T23" fmla="*/ 306 h 361"/>
                <a:gd name="T24" fmla="*/ 0 w 508"/>
                <a:gd name="T25" fmla="*/ 286 h 361"/>
                <a:gd name="T26" fmla="*/ 0 w 508"/>
                <a:gd name="T27" fmla="*/ 21 h 361"/>
                <a:gd name="T28" fmla="*/ 21 w 508"/>
                <a:gd name="T29" fmla="*/ 0 h 361"/>
                <a:gd name="T30" fmla="*/ 488 w 508"/>
                <a:gd name="T31" fmla="*/ 0 h 361"/>
                <a:gd name="T32" fmla="*/ 508 w 508"/>
                <a:gd name="T33" fmla="*/ 21 h 361"/>
                <a:gd name="T34" fmla="*/ 481 w 508"/>
                <a:gd name="T35" fmla="*/ 36 h 361"/>
                <a:gd name="T36" fmla="*/ 472 w 508"/>
                <a:gd name="T37" fmla="*/ 27 h 361"/>
                <a:gd name="T38" fmla="*/ 37 w 508"/>
                <a:gd name="T39" fmla="*/ 27 h 361"/>
                <a:gd name="T40" fmla="*/ 28 w 508"/>
                <a:gd name="T41" fmla="*/ 36 h 361"/>
                <a:gd name="T42" fmla="*/ 28 w 508"/>
                <a:gd name="T43" fmla="*/ 270 h 361"/>
                <a:gd name="T44" fmla="*/ 37 w 508"/>
                <a:gd name="T45" fmla="*/ 279 h 361"/>
                <a:gd name="T46" fmla="*/ 472 w 508"/>
                <a:gd name="T47" fmla="*/ 279 h 361"/>
                <a:gd name="T48" fmla="*/ 481 w 508"/>
                <a:gd name="T49" fmla="*/ 270 h 361"/>
                <a:gd name="T50" fmla="*/ 481 w 508"/>
                <a:gd name="T51" fmla="*/ 36 h 361"/>
                <a:gd name="T52" fmla="*/ 254 w 508"/>
                <a:gd name="T53" fmla="*/ 64 h 361"/>
                <a:gd name="T54" fmla="*/ 166 w 508"/>
                <a:gd name="T55" fmla="*/ 153 h 361"/>
                <a:gd name="T56" fmla="*/ 254 w 508"/>
                <a:gd name="T57" fmla="*/ 241 h 361"/>
                <a:gd name="T58" fmla="*/ 343 w 508"/>
                <a:gd name="T59" fmla="*/ 153 h 361"/>
                <a:gd name="T60" fmla="*/ 254 w 508"/>
                <a:gd name="T61" fmla="*/ 64 h 361"/>
                <a:gd name="T62" fmla="*/ 237 w 508"/>
                <a:gd name="T63" fmla="*/ 136 h 361"/>
                <a:gd name="T64" fmla="*/ 254 w 508"/>
                <a:gd name="T65" fmla="*/ 118 h 361"/>
                <a:gd name="T66" fmla="*/ 272 w 508"/>
                <a:gd name="T67" fmla="*/ 136 h 361"/>
                <a:gd name="T68" fmla="*/ 254 w 508"/>
                <a:gd name="T69" fmla="*/ 153 h 361"/>
                <a:gd name="T70" fmla="*/ 237 w 508"/>
                <a:gd name="T71" fmla="*/ 136 h 361"/>
                <a:gd name="T72" fmla="*/ 254 w 508"/>
                <a:gd name="T73" fmla="*/ 169 h 361"/>
                <a:gd name="T74" fmla="*/ 297 w 508"/>
                <a:gd name="T75" fmla="*/ 210 h 361"/>
                <a:gd name="T76" fmla="*/ 254 w 508"/>
                <a:gd name="T77" fmla="*/ 224 h 361"/>
                <a:gd name="T78" fmla="*/ 211 w 508"/>
                <a:gd name="T79" fmla="*/ 210 h 361"/>
                <a:gd name="T80" fmla="*/ 254 w 508"/>
                <a:gd name="T81" fmla="*/ 169 h 361"/>
                <a:gd name="T82" fmla="*/ 311 w 508"/>
                <a:gd name="T83" fmla="*/ 196 h 361"/>
                <a:gd name="T84" fmla="*/ 279 w 508"/>
                <a:gd name="T85" fmla="*/ 159 h 361"/>
                <a:gd name="T86" fmla="*/ 288 w 508"/>
                <a:gd name="T87" fmla="*/ 136 h 361"/>
                <a:gd name="T88" fmla="*/ 254 w 508"/>
                <a:gd name="T89" fmla="*/ 102 h 361"/>
                <a:gd name="T90" fmla="*/ 221 w 508"/>
                <a:gd name="T91" fmla="*/ 136 h 361"/>
                <a:gd name="T92" fmla="*/ 230 w 508"/>
                <a:gd name="T93" fmla="*/ 159 h 361"/>
                <a:gd name="T94" fmla="*/ 198 w 508"/>
                <a:gd name="T95" fmla="*/ 196 h 361"/>
                <a:gd name="T96" fmla="*/ 183 w 508"/>
                <a:gd name="T97" fmla="*/ 153 h 361"/>
                <a:gd name="T98" fmla="*/ 254 w 508"/>
                <a:gd name="T99" fmla="*/ 81 h 361"/>
                <a:gd name="T100" fmla="*/ 326 w 508"/>
                <a:gd name="T101" fmla="*/ 153 h 361"/>
                <a:gd name="T102" fmla="*/ 311 w 508"/>
                <a:gd name="T103" fmla="*/ 196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08" h="361">
                  <a:moveTo>
                    <a:pt x="508" y="21"/>
                  </a:moveTo>
                  <a:cubicBezTo>
                    <a:pt x="508" y="286"/>
                    <a:pt x="508" y="286"/>
                    <a:pt x="508" y="286"/>
                  </a:cubicBezTo>
                  <a:cubicBezTo>
                    <a:pt x="508" y="297"/>
                    <a:pt x="499" y="306"/>
                    <a:pt x="488" y="306"/>
                  </a:cubicBezTo>
                  <a:cubicBezTo>
                    <a:pt x="317" y="306"/>
                    <a:pt x="317" y="306"/>
                    <a:pt x="317" y="306"/>
                  </a:cubicBezTo>
                  <a:cubicBezTo>
                    <a:pt x="317" y="334"/>
                    <a:pt x="317" y="334"/>
                    <a:pt x="317" y="334"/>
                  </a:cubicBezTo>
                  <a:cubicBezTo>
                    <a:pt x="402" y="334"/>
                    <a:pt x="402" y="334"/>
                    <a:pt x="402" y="334"/>
                  </a:cubicBezTo>
                  <a:cubicBezTo>
                    <a:pt x="402" y="361"/>
                    <a:pt x="402" y="361"/>
                    <a:pt x="402" y="361"/>
                  </a:cubicBezTo>
                  <a:cubicBezTo>
                    <a:pt x="107" y="361"/>
                    <a:pt x="107" y="361"/>
                    <a:pt x="107" y="361"/>
                  </a:cubicBezTo>
                  <a:cubicBezTo>
                    <a:pt x="107" y="334"/>
                    <a:pt x="107" y="334"/>
                    <a:pt x="107" y="334"/>
                  </a:cubicBezTo>
                  <a:cubicBezTo>
                    <a:pt x="192" y="334"/>
                    <a:pt x="192" y="334"/>
                    <a:pt x="192" y="334"/>
                  </a:cubicBezTo>
                  <a:cubicBezTo>
                    <a:pt x="192" y="306"/>
                    <a:pt x="192" y="306"/>
                    <a:pt x="192" y="306"/>
                  </a:cubicBezTo>
                  <a:cubicBezTo>
                    <a:pt x="21" y="306"/>
                    <a:pt x="21" y="306"/>
                    <a:pt x="21" y="306"/>
                  </a:cubicBezTo>
                  <a:cubicBezTo>
                    <a:pt x="10" y="306"/>
                    <a:pt x="0" y="297"/>
                    <a:pt x="0" y="286"/>
                  </a:cubicBezTo>
                  <a:cubicBezTo>
                    <a:pt x="0" y="21"/>
                    <a:pt x="0" y="21"/>
                    <a:pt x="0" y="21"/>
                  </a:cubicBezTo>
                  <a:cubicBezTo>
                    <a:pt x="0" y="9"/>
                    <a:pt x="10" y="0"/>
                    <a:pt x="21" y="0"/>
                  </a:cubicBezTo>
                  <a:cubicBezTo>
                    <a:pt x="488" y="0"/>
                    <a:pt x="488" y="0"/>
                    <a:pt x="488" y="0"/>
                  </a:cubicBezTo>
                  <a:cubicBezTo>
                    <a:pt x="499" y="0"/>
                    <a:pt x="508" y="9"/>
                    <a:pt x="508" y="21"/>
                  </a:cubicBezTo>
                  <a:close/>
                  <a:moveTo>
                    <a:pt x="481" y="36"/>
                  </a:moveTo>
                  <a:cubicBezTo>
                    <a:pt x="481" y="31"/>
                    <a:pt x="477" y="27"/>
                    <a:pt x="472" y="27"/>
                  </a:cubicBezTo>
                  <a:cubicBezTo>
                    <a:pt x="37" y="27"/>
                    <a:pt x="37" y="27"/>
                    <a:pt x="37" y="27"/>
                  </a:cubicBezTo>
                  <a:cubicBezTo>
                    <a:pt x="32" y="27"/>
                    <a:pt x="28" y="31"/>
                    <a:pt x="28" y="36"/>
                  </a:cubicBezTo>
                  <a:cubicBezTo>
                    <a:pt x="28" y="270"/>
                    <a:pt x="28" y="270"/>
                    <a:pt x="28" y="270"/>
                  </a:cubicBezTo>
                  <a:cubicBezTo>
                    <a:pt x="28" y="275"/>
                    <a:pt x="32" y="279"/>
                    <a:pt x="37" y="279"/>
                  </a:cubicBezTo>
                  <a:cubicBezTo>
                    <a:pt x="472" y="279"/>
                    <a:pt x="472" y="279"/>
                    <a:pt x="472" y="279"/>
                  </a:cubicBezTo>
                  <a:cubicBezTo>
                    <a:pt x="477" y="279"/>
                    <a:pt x="481" y="275"/>
                    <a:pt x="481" y="270"/>
                  </a:cubicBezTo>
                  <a:lnTo>
                    <a:pt x="481" y="36"/>
                  </a:lnTo>
                  <a:close/>
                  <a:moveTo>
                    <a:pt x="254" y="64"/>
                  </a:moveTo>
                  <a:cubicBezTo>
                    <a:pt x="206" y="64"/>
                    <a:pt x="166" y="104"/>
                    <a:pt x="166" y="153"/>
                  </a:cubicBezTo>
                  <a:cubicBezTo>
                    <a:pt x="166" y="202"/>
                    <a:pt x="206" y="241"/>
                    <a:pt x="254" y="241"/>
                  </a:cubicBezTo>
                  <a:cubicBezTo>
                    <a:pt x="303" y="241"/>
                    <a:pt x="343" y="202"/>
                    <a:pt x="343" y="153"/>
                  </a:cubicBezTo>
                  <a:cubicBezTo>
                    <a:pt x="343" y="104"/>
                    <a:pt x="303" y="64"/>
                    <a:pt x="254" y="64"/>
                  </a:cubicBezTo>
                  <a:close/>
                  <a:moveTo>
                    <a:pt x="237" y="136"/>
                  </a:moveTo>
                  <a:cubicBezTo>
                    <a:pt x="237" y="126"/>
                    <a:pt x="245" y="118"/>
                    <a:pt x="254" y="118"/>
                  </a:cubicBezTo>
                  <a:cubicBezTo>
                    <a:pt x="264" y="118"/>
                    <a:pt x="272" y="126"/>
                    <a:pt x="272" y="136"/>
                  </a:cubicBezTo>
                  <a:cubicBezTo>
                    <a:pt x="272" y="145"/>
                    <a:pt x="264" y="153"/>
                    <a:pt x="254" y="153"/>
                  </a:cubicBezTo>
                  <a:cubicBezTo>
                    <a:pt x="245" y="153"/>
                    <a:pt x="237" y="145"/>
                    <a:pt x="237" y="136"/>
                  </a:cubicBezTo>
                  <a:close/>
                  <a:moveTo>
                    <a:pt x="254" y="169"/>
                  </a:moveTo>
                  <a:cubicBezTo>
                    <a:pt x="277" y="169"/>
                    <a:pt x="296" y="187"/>
                    <a:pt x="297" y="210"/>
                  </a:cubicBezTo>
                  <a:cubicBezTo>
                    <a:pt x="285" y="219"/>
                    <a:pt x="271" y="224"/>
                    <a:pt x="254" y="224"/>
                  </a:cubicBezTo>
                  <a:cubicBezTo>
                    <a:pt x="238" y="224"/>
                    <a:pt x="223" y="219"/>
                    <a:pt x="211" y="210"/>
                  </a:cubicBezTo>
                  <a:cubicBezTo>
                    <a:pt x="213" y="187"/>
                    <a:pt x="231" y="169"/>
                    <a:pt x="254" y="169"/>
                  </a:cubicBezTo>
                  <a:close/>
                  <a:moveTo>
                    <a:pt x="311" y="196"/>
                  </a:moveTo>
                  <a:cubicBezTo>
                    <a:pt x="306" y="179"/>
                    <a:pt x="294" y="166"/>
                    <a:pt x="279" y="159"/>
                  </a:cubicBezTo>
                  <a:cubicBezTo>
                    <a:pt x="284" y="153"/>
                    <a:pt x="288" y="144"/>
                    <a:pt x="288" y="136"/>
                  </a:cubicBezTo>
                  <a:cubicBezTo>
                    <a:pt x="288" y="117"/>
                    <a:pt x="273" y="102"/>
                    <a:pt x="254" y="102"/>
                  </a:cubicBezTo>
                  <a:cubicBezTo>
                    <a:pt x="236" y="102"/>
                    <a:pt x="221" y="117"/>
                    <a:pt x="221" y="136"/>
                  </a:cubicBezTo>
                  <a:cubicBezTo>
                    <a:pt x="221" y="144"/>
                    <a:pt x="224" y="153"/>
                    <a:pt x="230" y="159"/>
                  </a:cubicBezTo>
                  <a:cubicBezTo>
                    <a:pt x="214" y="166"/>
                    <a:pt x="202" y="179"/>
                    <a:pt x="198" y="196"/>
                  </a:cubicBezTo>
                  <a:cubicBezTo>
                    <a:pt x="189" y="184"/>
                    <a:pt x="183" y="169"/>
                    <a:pt x="183" y="153"/>
                  </a:cubicBezTo>
                  <a:cubicBezTo>
                    <a:pt x="183" y="114"/>
                    <a:pt x="215" y="81"/>
                    <a:pt x="254" y="81"/>
                  </a:cubicBezTo>
                  <a:cubicBezTo>
                    <a:pt x="294" y="81"/>
                    <a:pt x="326" y="114"/>
                    <a:pt x="326" y="153"/>
                  </a:cubicBezTo>
                  <a:cubicBezTo>
                    <a:pt x="326" y="169"/>
                    <a:pt x="320" y="184"/>
                    <a:pt x="311" y="1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bg1"/>
                </a:solidFill>
                <a:latin typeface="+mj-ea"/>
                <a:ea typeface="+mj-ea"/>
              </a:endParaRPr>
            </a:p>
          </p:txBody>
        </p:sp>
        <p:sp>
          <p:nvSpPr>
            <p:cNvPr id="61" name="正方形/長方形 60">
              <a:extLst>
                <a:ext uri="{FF2B5EF4-FFF2-40B4-BE49-F238E27FC236}">
                  <a16:creationId xmlns:a16="http://schemas.microsoft.com/office/drawing/2014/main" id="{D5DBE71E-2B1F-8251-3661-0CBC42E7F7E1}"/>
                </a:ext>
              </a:extLst>
            </p:cNvPr>
            <p:cNvSpPr/>
            <p:nvPr/>
          </p:nvSpPr>
          <p:spPr>
            <a:xfrm>
              <a:off x="6751311" y="2300245"/>
              <a:ext cx="649614" cy="48581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 name="書類">
            <a:extLst>
              <a:ext uri="{FF2B5EF4-FFF2-40B4-BE49-F238E27FC236}">
                <a16:creationId xmlns:a16="http://schemas.microsoft.com/office/drawing/2014/main" id="{8C90C028-05E5-F9C0-7A61-9877DD831FAE}"/>
              </a:ext>
            </a:extLst>
          </p:cNvPr>
          <p:cNvGrpSpPr>
            <a:grpSpLocks noChangeAspect="1"/>
          </p:cNvGrpSpPr>
          <p:nvPr/>
        </p:nvGrpSpPr>
        <p:grpSpPr bwMode="auto">
          <a:xfrm>
            <a:off x="875611" y="3961177"/>
            <a:ext cx="424177" cy="555126"/>
            <a:chOff x="2008" y="732"/>
            <a:chExt cx="528" cy="691"/>
          </a:xfrm>
        </p:grpSpPr>
        <p:sp>
          <p:nvSpPr>
            <p:cNvPr id="4" name="Freeform 10">
              <a:extLst>
                <a:ext uri="{FF2B5EF4-FFF2-40B4-BE49-F238E27FC236}">
                  <a16:creationId xmlns:a16="http://schemas.microsoft.com/office/drawing/2014/main" id="{30E28412-DB81-6B43-73D8-A7E404C99F5E}"/>
                </a:ext>
              </a:extLst>
            </p:cNvPr>
            <p:cNvSpPr>
              <a:spLocks/>
            </p:cNvSpPr>
            <p:nvPr/>
          </p:nvSpPr>
          <p:spPr bwMode="auto">
            <a:xfrm>
              <a:off x="2142" y="770"/>
              <a:ext cx="356" cy="517"/>
            </a:xfrm>
            <a:custGeom>
              <a:avLst/>
              <a:gdLst>
                <a:gd name="T0" fmla="*/ 0 w 234"/>
                <a:gd name="T1" fmla="*/ 8 h 340"/>
                <a:gd name="T2" fmla="*/ 8 w 234"/>
                <a:gd name="T3" fmla="*/ 0 h 340"/>
                <a:gd name="T4" fmla="*/ 145 w 234"/>
                <a:gd name="T5" fmla="*/ 0 h 340"/>
                <a:gd name="T6" fmla="*/ 145 w 234"/>
                <a:gd name="T7" fmla="*/ 88 h 340"/>
                <a:gd name="T8" fmla="*/ 234 w 234"/>
                <a:gd name="T9" fmla="*/ 88 h 340"/>
                <a:gd name="T10" fmla="*/ 234 w 234"/>
                <a:gd name="T11" fmla="*/ 332 h 340"/>
                <a:gd name="T12" fmla="*/ 226 w 234"/>
                <a:gd name="T13" fmla="*/ 340 h 340"/>
                <a:gd name="T14" fmla="*/ 8 w 234"/>
                <a:gd name="T15" fmla="*/ 340 h 340"/>
                <a:gd name="T16" fmla="*/ 0 w 234"/>
                <a:gd name="T17" fmla="*/ 332 h 340"/>
                <a:gd name="T18" fmla="*/ 0 w 234"/>
                <a:gd name="T19" fmla="*/ 8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4" h="340">
                  <a:moveTo>
                    <a:pt x="0" y="8"/>
                  </a:moveTo>
                  <a:cubicBezTo>
                    <a:pt x="0" y="4"/>
                    <a:pt x="4" y="0"/>
                    <a:pt x="8" y="0"/>
                  </a:cubicBezTo>
                  <a:cubicBezTo>
                    <a:pt x="145" y="0"/>
                    <a:pt x="145" y="0"/>
                    <a:pt x="145" y="0"/>
                  </a:cubicBezTo>
                  <a:cubicBezTo>
                    <a:pt x="145" y="88"/>
                    <a:pt x="145" y="88"/>
                    <a:pt x="145" y="88"/>
                  </a:cubicBezTo>
                  <a:cubicBezTo>
                    <a:pt x="234" y="88"/>
                    <a:pt x="234" y="88"/>
                    <a:pt x="234" y="88"/>
                  </a:cubicBezTo>
                  <a:cubicBezTo>
                    <a:pt x="234" y="332"/>
                    <a:pt x="234" y="332"/>
                    <a:pt x="234" y="332"/>
                  </a:cubicBezTo>
                  <a:cubicBezTo>
                    <a:pt x="234" y="337"/>
                    <a:pt x="230" y="340"/>
                    <a:pt x="226" y="340"/>
                  </a:cubicBezTo>
                  <a:cubicBezTo>
                    <a:pt x="8" y="340"/>
                    <a:pt x="8" y="340"/>
                    <a:pt x="8" y="340"/>
                  </a:cubicBezTo>
                  <a:cubicBezTo>
                    <a:pt x="4" y="340"/>
                    <a:pt x="0" y="337"/>
                    <a:pt x="0" y="332"/>
                  </a:cubicBezTo>
                  <a:lnTo>
                    <a:pt x="0"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mj-ea"/>
                <a:ea typeface="+mj-ea"/>
              </a:endParaRPr>
            </a:p>
          </p:txBody>
        </p:sp>
        <p:sp>
          <p:nvSpPr>
            <p:cNvPr id="7" name="Freeform 11">
              <a:extLst>
                <a:ext uri="{FF2B5EF4-FFF2-40B4-BE49-F238E27FC236}">
                  <a16:creationId xmlns:a16="http://schemas.microsoft.com/office/drawing/2014/main" id="{09728F28-31EB-D181-4B93-139EEB29C30B}"/>
                </a:ext>
              </a:extLst>
            </p:cNvPr>
            <p:cNvSpPr>
              <a:spLocks noEditPoints="1"/>
            </p:cNvSpPr>
            <p:nvPr/>
          </p:nvSpPr>
          <p:spPr bwMode="auto">
            <a:xfrm>
              <a:off x="2008" y="732"/>
              <a:ext cx="528" cy="691"/>
            </a:xfrm>
            <a:custGeom>
              <a:avLst/>
              <a:gdLst>
                <a:gd name="T0" fmla="*/ 24 w 347"/>
                <a:gd name="T1" fmla="*/ 438 h 454"/>
                <a:gd name="T2" fmla="*/ 292 w 347"/>
                <a:gd name="T3" fmla="*/ 438 h 454"/>
                <a:gd name="T4" fmla="*/ 292 w 347"/>
                <a:gd name="T5" fmla="*/ 454 h 454"/>
                <a:gd name="T6" fmla="*/ 18 w 347"/>
                <a:gd name="T7" fmla="*/ 454 h 454"/>
                <a:gd name="T8" fmla="*/ 0 w 347"/>
                <a:gd name="T9" fmla="*/ 435 h 454"/>
                <a:gd name="T10" fmla="*/ 0 w 347"/>
                <a:gd name="T11" fmla="*/ 54 h 454"/>
                <a:gd name="T12" fmla="*/ 16 w 347"/>
                <a:gd name="T13" fmla="*/ 54 h 454"/>
                <a:gd name="T14" fmla="*/ 16 w 347"/>
                <a:gd name="T15" fmla="*/ 430 h 454"/>
                <a:gd name="T16" fmla="*/ 24 w 347"/>
                <a:gd name="T17" fmla="*/ 438 h 454"/>
                <a:gd name="T18" fmla="*/ 47 w 347"/>
                <a:gd name="T19" fmla="*/ 398 h 454"/>
                <a:gd name="T20" fmla="*/ 47 w 347"/>
                <a:gd name="T21" fmla="*/ 23 h 454"/>
                <a:gd name="T22" fmla="*/ 32 w 347"/>
                <a:gd name="T23" fmla="*/ 23 h 454"/>
                <a:gd name="T24" fmla="*/ 32 w 347"/>
                <a:gd name="T25" fmla="*/ 404 h 454"/>
                <a:gd name="T26" fmla="*/ 50 w 347"/>
                <a:gd name="T27" fmla="*/ 422 h 454"/>
                <a:gd name="T28" fmla="*/ 324 w 347"/>
                <a:gd name="T29" fmla="*/ 422 h 454"/>
                <a:gd name="T30" fmla="*/ 324 w 347"/>
                <a:gd name="T31" fmla="*/ 406 h 454"/>
                <a:gd name="T32" fmla="*/ 55 w 347"/>
                <a:gd name="T33" fmla="*/ 406 h 454"/>
                <a:gd name="T34" fmla="*/ 47 w 347"/>
                <a:gd name="T35" fmla="*/ 398 h 454"/>
                <a:gd name="T36" fmla="*/ 347 w 347"/>
                <a:gd name="T37" fmla="*/ 372 h 454"/>
                <a:gd name="T38" fmla="*/ 347 w 347"/>
                <a:gd name="T39" fmla="*/ 102 h 454"/>
                <a:gd name="T40" fmla="*/ 245 w 347"/>
                <a:gd name="T41" fmla="*/ 0 h 454"/>
                <a:gd name="T42" fmla="*/ 81 w 347"/>
                <a:gd name="T43" fmla="*/ 0 h 454"/>
                <a:gd name="T44" fmla="*/ 63 w 347"/>
                <a:gd name="T45" fmla="*/ 18 h 454"/>
                <a:gd name="T46" fmla="*/ 63 w 347"/>
                <a:gd name="T47" fmla="*/ 372 h 454"/>
                <a:gd name="T48" fmla="*/ 81 w 347"/>
                <a:gd name="T49" fmla="*/ 390 h 454"/>
                <a:gd name="T50" fmla="*/ 329 w 347"/>
                <a:gd name="T51" fmla="*/ 390 h 454"/>
                <a:gd name="T52" fmla="*/ 347 w 347"/>
                <a:gd name="T53" fmla="*/ 372 h 454"/>
                <a:gd name="T54" fmla="*/ 88 w 347"/>
                <a:gd name="T55" fmla="*/ 33 h 454"/>
                <a:gd name="T56" fmla="*/ 96 w 347"/>
                <a:gd name="T57" fmla="*/ 25 h 454"/>
                <a:gd name="T58" fmla="*/ 233 w 347"/>
                <a:gd name="T59" fmla="*/ 25 h 454"/>
                <a:gd name="T60" fmla="*/ 233 w 347"/>
                <a:gd name="T61" fmla="*/ 113 h 454"/>
                <a:gd name="T62" fmla="*/ 322 w 347"/>
                <a:gd name="T63" fmla="*/ 113 h 454"/>
                <a:gd name="T64" fmla="*/ 322 w 347"/>
                <a:gd name="T65" fmla="*/ 357 h 454"/>
                <a:gd name="T66" fmla="*/ 314 w 347"/>
                <a:gd name="T67" fmla="*/ 365 h 454"/>
                <a:gd name="T68" fmla="*/ 96 w 347"/>
                <a:gd name="T69" fmla="*/ 365 h 454"/>
                <a:gd name="T70" fmla="*/ 88 w 347"/>
                <a:gd name="T71" fmla="*/ 357 h 454"/>
                <a:gd name="T72" fmla="*/ 88 w 347"/>
                <a:gd name="T73" fmla="*/ 33 h 454"/>
                <a:gd name="T74" fmla="*/ 299 w 347"/>
                <a:gd name="T75" fmla="*/ 226 h 454"/>
                <a:gd name="T76" fmla="*/ 111 w 347"/>
                <a:gd name="T77" fmla="*/ 226 h 454"/>
                <a:gd name="T78" fmla="*/ 111 w 347"/>
                <a:gd name="T79" fmla="*/ 246 h 454"/>
                <a:gd name="T80" fmla="*/ 299 w 347"/>
                <a:gd name="T81" fmla="*/ 246 h 454"/>
                <a:gd name="T82" fmla="*/ 299 w 347"/>
                <a:gd name="T83" fmla="*/ 226 h 454"/>
                <a:gd name="T84" fmla="*/ 299 w 347"/>
                <a:gd name="T85" fmla="*/ 185 h 454"/>
                <a:gd name="T86" fmla="*/ 111 w 347"/>
                <a:gd name="T87" fmla="*/ 185 h 454"/>
                <a:gd name="T88" fmla="*/ 111 w 347"/>
                <a:gd name="T89" fmla="*/ 205 h 454"/>
                <a:gd name="T90" fmla="*/ 299 w 347"/>
                <a:gd name="T91" fmla="*/ 205 h 454"/>
                <a:gd name="T92" fmla="*/ 299 w 347"/>
                <a:gd name="T93" fmla="*/ 185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47" h="454">
                  <a:moveTo>
                    <a:pt x="24" y="438"/>
                  </a:moveTo>
                  <a:cubicBezTo>
                    <a:pt x="292" y="438"/>
                    <a:pt x="292" y="438"/>
                    <a:pt x="292" y="438"/>
                  </a:cubicBezTo>
                  <a:cubicBezTo>
                    <a:pt x="292" y="454"/>
                    <a:pt x="292" y="454"/>
                    <a:pt x="292" y="454"/>
                  </a:cubicBezTo>
                  <a:cubicBezTo>
                    <a:pt x="18" y="454"/>
                    <a:pt x="18" y="454"/>
                    <a:pt x="18" y="454"/>
                  </a:cubicBezTo>
                  <a:cubicBezTo>
                    <a:pt x="8" y="454"/>
                    <a:pt x="0" y="445"/>
                    <a:pt x="0" y="435"/>
                  </a:cubicBezTo>
                  <a:cubicBezTo>
                    <a:pt x="0" y="54"/>
                    <a:pt x="0" y="54"/>
                    <a:pt x="0" y="54"/>
                  </a:cubicBezTo>
                  <a:cubicBezTo>
                    <a:pt x="16" y="54"/>
                    <a:pt x="16" y="54"/>
                    <a:pt x="16" y="54"/>
                  </a:cubicBezTo>
                  <a:cubicBezTo>
                    <a:pt x="16" y="430"/>
                    <a:pt x="16" y="430"/>
                    <a:pt x="16" y="430"/>
                  </a:cubicBezTo>
                  <a:cubicBezTo>
                    <a:pt x="16" y="434"/>
                    <a:pt x="19" y="438"/>
                    <a:pt x="24" y="438"/>
                  </a:cubicBezTo>
                  <a:close/>
                  <a:moveTo>
                    <a:pt x="47" y="398"/>
                  </a:moveTo>
                  <a:cubicBezTo>
                    <a:pt x="47" y="23"/>
                    <a:pt x="47" y="23"/>
                    <a:pt x="47" y="23"/>
                  </a:cubicBezTo>
                  <a:cubicBezTo>
                    <a:pt x="32" y="23"/>
                    <a:pt x="32" y="23"/>
                    <a:pt x="32" y="23"/>
                  </a:cubicBezTo>
                  <a:cubicBezTo>
                    <a:pt x="32" y="404"/>
                    <a:pt x="32" y="404"/>
                    <a:pt x="32" y="404"/>
                  </a:cubicBezTo>
                  <a:cubicBezTo>
                    <a:pt x="32" y="414"/>
                    <a:pt x="40" y="422"/>
                    <a:pt x="50" y="422"/>
                  </a:cubicBezTo>
                  <a:cubicBezTo>
                    <a:pt x="324" y="422"/>
                    <a:pt x="324" y="422"/>
                    <a:pt x="324" y="422"/>
                  </a:cubicBezTo>
                  <a:cubicBezTo>
                    <a:pt x="324" y="406"/>
                    <a:pt x="324" y="406"/>
                    <a:pt x="324" y="406"/>
                  </a:cubicBezTo>
                  <a:cubicBezTo>
                    <a:pt x="55" y="406"/>
                    <a:pt x="55" y="406"/>
                    <a:pt x="55" y="406"/>
                  </a:cubicBezTo>
                  <a:cubicBezTo>
                    <a:pt x="51" y="406"/>
                    <a:pt x="47" y="402"/>
                    <a:pt x="47" y="398"/>
                  </a:cubicBezTo>
                  <a:close/>
                  <a:moveTo>
                    <a:pt x="347" y="372"/>
                  </a:moveTo>
                  <a:cubicBezTo>
                    <a:pt x="347" y="102"/>
                    <a:pt x="347" y="102"/>
                    <a:pt x="347" y="102"/>
                  </a:cubicBezTo>
                  <a:cubicBezTo>
                    <a:pt x="245" y="0"/>
                    <a:pt x="245" y="0"/>
                    <a:pt x="245" y="0"/>
                  </a:cubicBezTo>
                  <a:cubicBezTo>
                    <a:pt x="81" y="0"/>
                    <a:pt x="81" y="0"/>
                    <a:pt x="81" y="0"/>
                  </a:cubicBezTo>
                  <a:cubicBezTo>
                    <a:pt x="71" y="0"/>
                    <a:pt x="63" y="8"/>
                    <a:pt x="63" y="18"/>
                  </a:cubicBezTo>
                  <a:cubicBezTo>
                    <a:pt x="63" y="372"/>
                    <a:pt x="63" y="372"/>
                    <a:pt x="63" y="372"/>
                  </a:cubicBezTo>
                  <a:cubicBezTo>
                    <a:pt x="63" y="382"/>
                    <a:pt x="71" y="390"/>
                    <a:pt x="81" y="390"/>
                  </a:cubicBezTo>
                  <a:cubicBezTo>
                    <a:pt x="329" y="390"/>
                    <a:pt x="329" y="390"/>
                    <a:pt x="329" y="390"/>
                  </a:cubicBezTo>
                  <a:cubicBezTo>
                    <a:pt x="339" y="390"/>
                    <a:pt x="347" y="382"/>
                    <a:pt x="347" y="372"/>
                  </a:cubicBezTo>
                  <a:close/>
                  <a:moveTo>
                    <a:pt x="88" y="33"/>
                  </a:moveTo>
                  <a:cubicBezTo>
                    <a:pt x="88" y="29"/>
                    <a:pt x="92" y="25"/>
                    <a:pt x="96" y="25"/>
                  </a:cubicBezTo>
                  <a:cubicBezTo>
                    <a:pt x="233" y="25"/>
                    <a:pt x="233" y="25"/>
                    <a:pt x="233" y="25"/>
                  </a:cubicBezTo>
                  <a:cubicBezTo>
                    <a:pt x="233" y="113"/>
                    <a:pt x="233" y="113"/>
                    <a:pt x="233" y="113"/>
                  </a:cubicBezTo>
                  <a:cubicBezTo>
                    <a:pt x="322" y="113"/>
                    <a:pt x="322" y="113"/>
                    <a:pt x="322" y="113"/>
                  </a:cubicBezTo>
                  <a:cubicBezTo>
                    <a:pt x="322" y="357"/>
                    <a:pt x="322" y="357"/>
                    <a:pt x="322" y="357"/>
                  </a:cubicBezTo>
                  <a:cubicBezTo>
                    <a:pt x="322" y="362"/>
                    <a:pt x="318" y="365"/>
                    <a:pt x="314" y="365"/>
                  </a:cubicBezTo>
                  <a:cubicBezTo>
                    <a:pt x="96" y="365"/>
                    <a:pt x="96" y="365"/>
                    <a:pt x="96" y="365"/>
                  </a:cubicBezTo>
                  <a:cubicBezTo>
                    <a:pt x="92" y="365"/>
                    <a:pt x="88" y="362"/>
                    <a:pt x="88" y="357"/>
                  </a:cubicBezTo>
                  <a:lnTo>
                    <a:pt x="88" y="33"/>
                  </a:lnTo>
                  <a:close/>
                  <a:moveTo>
                    <a:pt x="299" y="226"/>
                  </a:moveTo>
                  <a:cubicBezTo>
                    <a:pt x="111" y="226"/>
                    <a:pt x="111" y="226"/>
                    <a:pt x="111" y="226"/>
                  </a:cubicBezTo>
                  <a:cubicBezTo>
                    <a:pt x="111" y="246"/>
                    <a:pt x="111" y="246"/>
                    <a:pt x="111" y="246"/>
                  </a:cubicBezTo>
                  <a:cubicBezTo>
                    <a:pt x="299" y="246"/>
                    <a:pt x="299" y="246"/>
                    <a:pt x="299" y="246"/>
                  </a:cubicBezTo>
                  <a:lnTo>
                    <a:pt x="299" y="226"/>
                  </a:lnTo>
                  <a:close/>
                  <a:moveTo>
                    <a:pt x="299" y="185"/>
                  </a:moveTo>
                  <a:cubicBezTo>
                    <a:pt x="111" y="185"/>
                    <a:pt x="111" y="185"/>
                    <a:pt x="111" y="185"/>
                  </a:cubicBezTo>
                  <a:cubicBezTo>
                    <a:pt x="111" y="205"/>
                    <a:pt x="111" y="205"/>
                    <a:pt x="111" y="205"/>
                  </a:cubicBezTo>
                  <a:cubicBezTo>
                    <a:pt x="299" y="205"/>
                    <a:pt x="299" y="205"/>
                    <a:pt x="299" y="205"/>
                  </a:cubicBezTo>
                  <a:lnTo>
                    <a:pt x="299" y="185"/>
                  </a:lnTo>
                  <a:close/>
                </a:path>
              </a:pathLst>
            </a:custGeom>
            <a:solidFill>
              <a:srgbClr val="003B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solidFill>
                  <a:schemeClr val="bg1"/>
                </a:solidFill>
                <a:latin typeface="+mj-ea"/>
                <a:ea typeface="+mj-ea"/>
              </a:endParaRPr>
            </a:p>
          </p:txBody>
        </p:sp>
      </p:grpSp>
      <p:grpSp>
        <p:nvGrpSpPr>
          <p:cNvPr id="20" name="書類">
            <a:extLst>
              <a:ext uri="{FF2B5EF4-FFF2-40B4-BE49-F238E27FC236}">
                <a16:creationId xmlns:a16="http://schemas.microsoft.com/office/drawing/2014/main" id="{F403E185-6B68-F356-BBDD-2C9D2AB821A7}"/>
              </a:ext>
            </a:extLst>
          </p:cNvPr>
          <p:cNvGrpSpPr>
            <a:grpSpLocks noChangeAspect="1"/>
          </p:cNvGrpSpPr>
          <p:nvPr/>
        </p:nvGrpSpPr>
        <p:grpSpPr bwMode="auto">
          <a:xfrm>
            <a:off x="6613199" y="3942670"/>
            <a:ext cx="424177" cy="555126"/>
            <a:chOff x="2008" y="732"/>
            <a:chExt cx="528" cy="691"/>
          </a:xfrm>
        </p:grpSpPr>
        <p:sp>
          <p:nvSpPr>
            <p:cNvPr id="21" name="Freeform 10">
              <a:extLst>
                <a:ext uri="{FF2B5EF4-FFF2-40B4-BE49-F238E27FC236}">
                  <a16:creationId xmlns:a16="http://schemas.microsoft.com/office/drawing/2014/main" id="{07D025D5-FE7E-E4A8-ECF6-2022070D1C7C}"/>
                </a:ext>
              </a:extLst>
            </p:cNvPr>
            <p:cNvSpPr>
              <a:spLocks/>
            </p:cNvSpPr>
            <p:nvPr/>
          </p:nvSpPr>
          <p:spPr bwMode="auto">
            <a:xfrm>
              <a:off x="2142" y="770"/>
              <a:ext cx="356" cy="517"/>
            </a:xfrm>
            <a:custGeom>
              <a:avLst/>
              <a:gdLst>
                <a:gd name="T0" fmla="*/ 0 w 234"/>
                <a:gd name="T1" fmla="*/ 8 h 340"/>
                <a:gd name="T2" fmla="*/ 8 w 234"/>
                <a:gd name="T3" fmla="*/ 0 h 340"/>
                <a:gd name="T4" fmla="*/ 145 w 234"/>
                <a:gd name="T5" fmla="*/ 0 h 340"/>
                <a:gd name="T6" fmla="*/ 145 w 234"/>
                <a:gd name="T7" fmla="*/ 88 h 340"/>
                <a:gd name="T8" fmla="*/ 234 w 234"/>
                <a:gd name="T9" fmla="*/ 88 h 340"/>
                <a:gd name="T10" fmla="*/ 234 w 234"/>
                <a:gd name="T11" fmla="*/ 332 h 340"/>
                <a:gd name="T12" fmla="*/ 226 w 234"/>
                <a:gd name="T13" fmla="*/ 340 h 340"/>
                <a:gd name="T14" fmla="*/ 8 w 234"/>
                <a:gd name="T15" fmla="*/ 340 h 340"/>
                <a:gd name="T16" fmla="*/ 0 w 234"/>
                <a:gd name="T17" fmla="*/ 332 h 340"/>
                <a:gd name="T18" fmla="*/ 0 w 234"/>
                <a:gd name="T19" fmla="*/ 8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4" h="340">
                  <a:moveTo>
                    <a:pt x="0" y="8"/>
                  </a:moveTo>
                  <a:cubicBezTo>
                    <a:pt x="0" y="4"/>
                    <a:pt x="4" y="0"/>
                    <a:pt x="8" y="0"/>
                  </a:cubicBezTo>
                  <a:cubicBezTo>
                    <a:pt x="145" y="0"/>
                    <a:pt x="145" y="0"/>
                    <a:pt x="145" y="0"/>
                  </a:cubicBezTo>
                  <a:cubicBezTo>
                    <a:pt x="145" y="88"/>
                    <a:pt x="145" y="88"/>
                    <a:pt x="145" y="88"/>
                  </a:cubicBezTo>
                  <a:cubicBezTo>
                    <a:pt x="234" y="88"/>
                    <a:pt x="234" y="88"/>
                    <a:pt x="234" y="88"/>
                  </a:cubicBezTo>
                  <a:cubicBezTo>
                    <a:pt x="234" y="332"/>
                    <a:pt x="234" y="332"/>
                    <a:pt x="234" y="332"/>
                  </a:cubicBezTo>
                  <a:cubicBezTo>
                    <a:pt x="234" y="337"/>
                    <a:pt x="230" y="340"/>
                    <a:pt x="226" y="340"/>
                  </a:cubicBezTo>
                  <a:cubicBezTo>
                    <a:pt x="8" y="340"/>
                    <a:pt x="8" y="340"/>
                    <a:pt x="8" y="340"/>
                  </a:cubicBezTo>
                  <a:cubicBezTo>
                    <a:pt x="4" y="340"/>
                    <a:pt x="0" y="337"/>
                    <a:pt x="0" y="332"/>
                  </a:cubicBezTo>
                  <a:lnTo>
                    <a:pt x="0"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mj-ea"/>
                <a:ea typeface="+mj-ea"/>
              </a:endParaRPr>
            </a:p>
          </p:txBody>
        </p:sp>
        <p:sp>
          <p:nvSpPr>
            <p:cNvPr id="22" name="Freeform 11">
              <a:extLst>
                <a:ext uri="{FF2B5EF4-FFF2-40B4-BE49-F238E27FC236}">
                  <a16:creationId xmlns:a16="http://schemas.microsoft.com/office/drawing/2014/main" id="{4D3557E7-1D7F-D772-1789-328BFB13B385}"/>
                </a:ext>
              </a:extLst>
            </p:cNvPr>
            <p:cNvSpPr>
              <a:spLocks noEditPoints="1"/>
            </p:cNvSpPr>
            <p:nvPr/>
          </p:nvSpPr>
          <p:spPr bwMode="auto">
            <a:xfrm>
              <a:off x="2008" y="732"/>
              <a:ext cx="528" cy="691"/>
            </a:xfrm>
            <a:custGeom>
              <a:avLst/>
              <a:gdLst>
                <a:gd name="T0" fmla="*/ 24 w 347"/>
                <a:gd name="T1" fmla="*/ 438 h 454"/>
                <a:gd name="T2" fmla="*/ 292 w 347"/>
                <a:gd name="T3" fmla="*/ 438 h 454"/>
                <a:gd name="T4" fmla="*/ 292 w 347"/>
                <a:gd name="T5" fmla="*/ 454 h 454"/>
                <a:gd name="T6" fmla="*/ 18 w 347"/>
                <a:gd name="T7" fmla="*/ 454 h 454"/>
                <a:gd name="T8" fmla="*/ 0 w 347"/>
                <a:gd name="T9" fmla="*/ 435 h 454"/>
                <a:gd name="T10" fmla="*/ 0 w 347"/>
                <a:gd name="T11" fmla="*/ 54 h 454"/>
                <a:gd name="T12" fmla="*/ 16 w 347"/>
                <a:gd name="T13" fmla="*/ 54 h 454"/>
                <a:gd name="T14" fmla="*/ 16 w 347"/>
                <a:gd name="T15" fmla="*/ 430 h 454"/>
                <a:gd name="T16" fmla="*/ 24 w 347"/>
                <a:gd name="T17" fmla="*/ 438 h 454"/>
                <a:gd name="T18" fmla="*/ 47 w 347"/>
                <a:gd name="T19" fmla="*/ 398 h 454"/>
                <a:gd name="T20" fmla="*/ 47 w 347"/>
                <a:gd name="T21" fmla="*/ 23 h 454"/>
                <a:gd name="T22" fmla="*/ 32 w 347"/>
                <a:gd name="T23" fmla="*/ 23 h 454"/>
                <a:gd name="T24" fmla="*/ 32 w 347"/>
                <a:gd name="T25" fmla="*/ 404 h 454"/>
                <a:gd name="T26" fmla="*/ 50 w 347"/>
                <a:gd name="T27" fmla="*/ 422 h 454"/>
                <a:gd name="T28" fmla="*/ 324 w 347"/>
                <a:gd name="T29" fmla="*/ 422 h 454"/>
                <a:gd name="T30" fmla="*/ 324 w 347"/>
                <a:gd name="T31" fmla="*/ 406 h 454"/>
                <a:gd name="T32" fmla="*/ 55 w 347"/>
                <a:gd name="T33" fmla="*/ 406 h 454"/>
                <a:gd name="T34" fmla="*/ 47 w 347"/>
                <a:gd name="T35" fmla="*/ 398 h 454"/>
                <a:gd name="T36" fmla="*/ 347 w 347"/>
                <a:gd name="T37" fmla="*/ 372 h 454"/>
                <a:gd name="T38" fmla="*/ 347 w 347"/>
                <a:gd name="T39" fmla="*/ 102 h 454"/>
                <a:gd name="T40" fmla="*/ 245 w 347"/>
                <a:gd name="T41" fmla="*/ 0 h 454"/>
                <a:gd name="T42" fmla="*/ 81 w 347"/>
                <a:gd name="T43" fmla="*/ 0 h 454"/>
                <a:gd name="T44" fmla="*/ 63 w 347"/>
                <a:gd name="T45" fmla="*/ 18 h 454"/>
                <a:gd name="T46" fmla="*/ 63 w 347"/>
                <a:gd name="T47" fmla="*/ 372 h 454"/>
                <a:gd name="T48" fmla="*/ 81 w 347"/>
                <a:gd name="T49" fmla="*/ 390 h 454"/>
                <a:gd name="T50" fmla="*/ 329 w 347"/>
                <a:gd name="T51" fmla="*/ 390 h 454"/>
                <a:gd name="T52" fmla="*/ 347 w 347"/>
                <a:gd name="T53" fmla="*/ 372 h 454"/>
                <a:gd name="T54" fmla="*/ 88 w 347"/>
                <a:gd name="T55" fmla="*/ 33 h 454"/>
                <a:gd name="T56" fmla="*/ 96 w 347"/>
                <a:gd name="T57" fmla="*/ 25 h 454"/>
                <a:gd name="T58" fmla="*/ 233 w 347"/>
                <a:gd name="T59" fmla="*/ 25 h 454"/>
                <a:gd name="T60" fmla="*/ 233 w 347"/>
                <a:gd name="T61" fmla="*/ 113 h 454"/>
                <a:gd name="T62" fmla="*/ 322 w 347"/>
                <a:gd name="T63" fmla="*/ 113 h 454"/>
                <a:gd name="T64" fmla="*/ 322 w 347"/>
                <a:gd name="T65" fmla="*/ 357 h 454"/>
                <a:gd name="T66" fmla="*/ 314 w 347"/>
                <a:gd name="T67" fmla="*/ 365 h 454"/>
                <a:gd name="T68" fmla="*/ 96 w 347"/>
                <a:gd name="T69" fmla="*/ 365 h 454"/>
                <a:gd name="T70" fmla="*/ 88 w 347"/>
                <a:gd name="T71" fmla="*/ 357 h 454"/>
                <a:gd name="T72" fmla="*/ 88 w 347"/>
                <a:gd name="T73" fmla="*/ 33 h 454"/>
                <a:gd name="T74" fmla="*/ 299 w 347"/>
                <a:gd name="T75" fmla="*/ 226 h 454"/>
                <a:gd name="T76" fmla="*/ 111 w 347"/>
                <a:gd name="T77" fmla="*/ 226 h 454"/>
                <a:gd name="T78" fmla="*/ 111 w 347"/>
                <a:gd name="T79" fmla="*/ 246 h 454"/>
                <a:gd name="T80" fmla="*/ 299 w 347"/>
                <a:gd name="T81" fmla="*/ 246 h 454"/>
                <a:gd name="T82" fmla="*/ 299 w 347"/>
                <a:gd name="T83" fmla="*/ 226 h 454"/>
                <a:gd name="T84" fmla="*/ 299 w 347"/>
                <a:gd name="T85" fmla="*/ 185 h 454"/>
                <a:gd name="T86" fmla="*/ 111 w 347"/>
                <a:gd name="T87" fmla="*/ 185 h 454"/>
                <a:gd name="T88" fmla="*/ 111 w 347"/>
                <a:gd name="T89" fmla="*/ 205 h 454"/>
                <a:gd name="T90" fmla="*/ 299 w 347"/>
                <a:gd name="T91" fmla="*/ 205 h 454"/>
                <a:gd name="T92" fmla="*/ 299 w 347"/>
                <a:gd name="T93" fmla="*/ 185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47" h="454">
                  <a:moveTo>
                    <a:pt x="24" y="438"/>
                  </a:moveTo>
                  <a:cubicBezTo>
                    <a:pt x="292" y="438"/>
                    <a:pt x="292" y="438"/>
                    <a:pt x="292" y="438"/>
                  </a:cubicBezTo>
                  <a:cubicBezTo>
                    <a:pt x="292" y="454"/>
                    <a:pt x="292" y="454"/>
                    <a:pt x="292" y="454"/>
                  </a:cubicBezTo>
                  <a:cubicBezTo>
                    <a:pt x="18" y="454"/>
                    <a:pt x="18" y="454"/>
                    <a:pt x="18" y="454"/>
                  </a:cubicBezTo>
                  <a:cubicBezTo>
                    <a:pt x="8" y="454"/>
                    <a:pt x="0" y="445"/>
                    <a:pt x="0" y="435"/>
                  </a:cubicBezTo>
                  <a:cubicBezTo>
                    <a:pt x="0" y="54"/>
                    <a:pt x="0" y="54"/>
                    <a:pt x="0" y="54"/>
                  </a:cubicBezTo>
                  <a:cubicBezTo>
                    <a:pt x="16" y="54"/>
                    <a:pt x="16" y="54"/>
                    <a:pt x="16" y="54"/>
                  </a:cubicBezTo>
                  <a:cubicBezTo>
                    <a:pt x="16" y="430"/>
                    <a:pt x="16" y="430"/>
                    <a:pt x="16" y="430"/>
                  </a:cubicBezTo>
                  <a:cubicBezTo>
                    <a:pt x="16" y="434"/>
                    <a:pt x="19" y="438"/>
                    <a:pt x="24" y="438"/>
                  </a:cubicBezTo>
                  <a:close/>
                  <a:moveTo>
                    <a:pt x="47" y="398"/>
                  </a:moveTo>
                  <a:cubicBezTo>
                    <a:pt x="47" y="23"/>
                    <a:pt x="47" y="23"/>
                    <a:pt x="47" y="23"/>
                  </a:cubicBezTo>
                  <a:cubicBezTo>
                    <a:pt x="32" y="23"/>
                    <a:pt x="32" y="23"/>
                    <a:pt x="32" y="23"/>
                  </a:cubicBezTo>
                  <a:cubicBezTo>
                    <a:pt x="32" y="404"/>
                    <a:pt x="32" y="404"/>
                    <a:pt x="32" y="404"/>
                  </a:cubicBezTo>
                  <a:cubicBezTo>
                    <a:pt x="32" y="414"/>
                    <a:pt x="40" y="422"/>
                    <a:pt x="50" y="422"/>
                  </a:cubicBezTo>
                  <a:cubicBezTo>
                    <a:pt x="324" y="422"/>
                    <a:pt x="324" y="422"/>
                    <a:pt x="324" y="422"/>
                  </a:cubicBezTo>
                  <a:cubicBezTo>
                    <a:pt x="324" y="406"/>
                    <a:pt x="324" y="406"/>
                    <a:pt x="324" y="406"/>
                  </a:cubicBezTo>
                  <a:cubicBezTo>
                    <a:pt x="55" y="406"/>
                    <a:pt x="55" y="406"/>
                    <a:pt x="55" y="406"/>
                  </a:cubicBezTo>
                  <a:cubicBezTo>
                    <a:pt x="51" y="406"/>
                    <a:pt x="47" y="402"/>
                    <a:pt x="47" y="398"/>
                  </a:cubicBezTo>
                  <a:close/>
                  <a:moveTo>
                    <a:pt x="347" y="372"/>
                  </a:moveTo>
                  <a:cubicBezTo>
                    <a:pt x="347" y="102"/>
                    <a:pt x="347" y="102"/>
                    <a:pt x="347" y="102"/>
                  </a:cubicBezTo>
                  <a:cubicBezTo>
                    <a:pt x="245" y="0"/>
                    <a:pt x="245" y="0"/>
                    <a:pt x="245" y="0"/>
                  </a:cubicBezTo>
                  <a:cubicBezTo>
                    <a:pt x="81" y="0"/>
                    <a:pt x="81" y="0"/>
                    <a:pt x="81" y="0"/>
                  </a:cubicBezTo>
                  <a:cubicBezTo>
                    <a:pt x="71" y="0"/>
                    <a:pt x="63" y="8"/>
                    <a:pt x="63" y="18"/>
                  </a:cubicBezTo>
                  <a:cubicBezTo>
                    <a:pt x="63" y="372"/>
                    <a:pt x="63" y="372"/>
                    <a:pt x="63" y="372"/>
                  </a:cubicBezTo>
                  <a:cubicBezTo>
                    <a:pt x="63" y="382"/>
                    <a:pt x="71" y="390"/>
                    <a:pt x="81" y="390"/>
                  </a:cubicBezTo>
                  <a:cubicBezTo>
                    <a:pt x="329" y="390"/>
                    <a:pt x="329" y="390"/>
                    <a:pt x="329" y="390"/>
                  </a:cubicBezTo>
                  <a:cubicBezTo>
                    <a:pt x="339" y="390"/>
                    <a:pt x="347" y="382"/>
                    <a:pt x="347" y="372"/>
                  </a:cubicBezTo>
                  <a:close/>
                  <a:moveTo>
                    <a:pt x="88" y="33"/>
                  </a:moveTo>
                  <a:cubicBezTo>
                    <a:pt x="88" y="29"/>
                    <a:pt x="92" y="25"/>
                    <a:pt x="96" y="25"/>
                  </a:cubicBezTo>
                  <a:cubicBezTo>
                    <a:pt x="233" y="25"/>
                    <a:pt x="233" y="25"/>
                    <a:pt x="233" y="25"/>
                  </a:cubicBezTo>
                  <a:cubicBezTo>
                    <a:pt x="233" y="113"/>
                    <a:pt x="233" y="113"/>
                    <a:pt x="233" y="113"/>
                  </a:cubicBezTo>
                  <a:cubicBezTo>
                    <a:pt x="322" y="113"/>
                    <a:pt x="322" y="113"/>
                    <a:pt x="322" y="113"/>
                  </a:cubicBezTo>
                  <a:cubicBezTo>
                    <a:pt x="322" y="357"/>
                    <a:pt x="322" y="357"/>
                    <a:pt x="322" y="357"/>
                  </a:cubicBezTo>
                  <a:cubicBezTo>
                    <a:pt x="322" y="362"/>
                    <a:pt x="318" y="365"/>
                    <a:pt x="314" y="365"/>
                  </a:cubicBezTo>
                  <a:cubicBezTo>
                    <a:pt x="96" y="365"/>
                    <a:pt x="96" y="365"/>
                    <a:pt x="96" y="365"/>
                  </a:cubicBezTo>
                  <a:cubicBezTo>
                    <a:pt x="92" y="365"/>
                    <a:pt x="88" y="362"/>
                    <a:pt x="88" y="357"/>
                  </a:cubicBezTo>
                  <a:lnTo>
                    <a:pt x="88" y="33"/>
                  </a:lnTo>
                  <a:close/>
                  <a:moveTo>
                    <a:pt x="299" y="226"/>
                  </a:moveTo>
                  <a:cubicBezTo>
                    <a:pt x="111" y="226"/>
                    <a:pt x="111" y="226"/>
                    <a:pt x="111" y="226"/>
                  </a:cubicBezTo>
                  <a:cubicBezTo>
                    <a:pt x="111" y="246"/>
                    <a:pt x="111" y="246"/>
                    <a:pt x="111" y="246"/>
                  </a:cubicBezTo>
                  <a:cubicBezTo>
                    <a:pt x="299" y="246"/>
                    <a:pt x="299" y="246"/>
                    <a:pt x="299" y="246"/>
                  </a:cubicBezTo>
                  <a:lnTo>
                    <a:pt x="299" y="226"/>
                  </a:lnTo>
                  <a:close/>
                  <a:moveTo>
                    <a:pt x="299" y="185"/>
                  </a:moveTo>
                  <a:cubicBezTo>
                    <a:pt x="111" y="185"/>
                    <a:pt x="111" y="185"/>
                    <a:pt x="111" y="185"/>
                  </a:cubicBezTo>
                  <a:cubicBezTo>
                    <a:pt x="111" y="205"/>
                    <a:pt x="111" y="205"/>
                    <a:pt x="111" y="205"/>
                  </a:cubicBezTo>
                  <a:cubicBezTo>
                    <a:pt x="299" y="205"/>
                    <a:pt x="299" y="205"/>
                    <a:pt x="299" y="205"/>
                  </a:cubicBezTo>
                  <a:lnTo>
                    <a:pt x="299" y="185"/>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bg1"/>
                </a:solidFill>
                <a:latin typeface="+mj-ea"/>
                <a:ea typeface="+mj-ea"/>
              </a:endParaRPr>
            </a:p>
          </p:txBody>
        </p:sp>
      </p:grpSp>
      <p:sp>
        <p:nvSpPr>
          <p:cNvPr id="27" name="テキスト ボックス 26">
            <a:extLst>
              <a:ext uri="{FF2B5EF4-FFF2-40B4-BE49-F238E27FC236}">
                <a16:creationId xmlns:a16="http://schemas.microsoft.com/office/drawing/2014/main" id="{D11C606E-D80A-2333-F3C4-5A6694E34C38}"/>
              </a:ext>
            </a:extLst>
          </p:cNvPr>
          <p:cNvSpPr txBox="1"/>
          <p:nvPr/>
        </p:nvSpPr>
        <p:spPr>
          <a:xfrm>
            <a:off x="7053775" y="3977917"/>
            <a:ext cx="2380031" cy="523220"/>
          </a:xfrm>
          <a:prstGeom prst="rect">
            <a:avLst/>
          </a:prstGeom>
          <a:solidFill>
            <a:schemeClr val="bg1"/>
          </a:solid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全ての申請書・届出書データ</a:t>
            </a:r>
          </a:p>
          <a:p>
            <a:r>
              <a:rPr kumimoji="1" lang="en-US" altLang="ja-JP" sz="1400" b="1" dirty="0">
                <a:solidFill>
                  <a:srgbClr val="FF0000"/>
                </a:solidFill>
                <a:latin typeface="Meiryo UI" panose="020B0604030504040204" pitchFamily="50" charset="-128"/>
                <a:ea typeface="Meiryo UI" panose="020B0604030504040204" pitchFamily="50" charset="-128"/>
              </a:rPr>
              <a:t>(</a:t>
            </a:r>
            <a:r>
              <a:rPr kumimoji="1" lang="ja-JP" altLang="en-US" sz="1400" b="1" dirty="0">
                <a:solidFill>
                  <a:srgbClr val="FF0000"/>
                </a:solidFill>
                <a:latin typeface="Meiryo UI" panose="020B0604030504040204" pitchFamily="50" charset="-128"/>
                <a:ea typeface="Meiryo UI" panose="020B0604030504040204" pitchFamily="50" charset="-128"/>
              </a:rPr>
              <a:t>新様式</a:t>
            </a:r>
            <a:r>
              <a:rPr kumimoji="1" lang="en-US" altLang="ja-JP" sz="1400" b="1" dirty="0">
                <a:solidFill>
                  <a:srgbClr val="FF0000"/>
                </a:solidFill>
                <a:latin typeface="Meiryo UI" panose="020B0604030504040204" pitchFamily="50" charset="-128"/>
                <a:ea typeface="Meiryo UI" panose="020B0604030504040204" pitchFamily="50" charset="-128"/>
              </a:rPr>
              <a:t>)</a:t>
            </a:r>
            <a:endParaRPr kumimoji="1" lang="ja-JP" altLang="en-US" sz="1400" b="1" dirty="0">
              <a:solidFill>
                <a:srgbClr val="FF0000"/>
              </a:solidFill>
              <a:latin typeface="Meiryo UI" panose="020B0604030504040204" pitchFamily="50" charset="-128"/>
              <a:ea typeface="Meiryo UI" panose="020B0604030504040204" pitchFamily="50" charset="-128"/>
            </a:endParaRPr>
          </a:p>
        </p:txBody>
      </p:sp>
      <p:sp>
        <p:nvSpPr>
          <p:cNvPr id="67" name="正方形/長方形 66">
            <a:extLst>
              <a:ext uri="{FF2B5EF4-FFF2-40B4-BE49-F238E27FC236}">
                <a16:creationId xmlns:a16="http://schemas.microsoft.com/office/drawing/2014/main" id="{2F584B94-4A8B-3439-0019-F278799C87EF}"/>
              </a:ext>
            </a:extLst>
          </p:cNvPr>
          <p:cNvSpPr/>
          <p:nvPr/>
        </p:nvSpPr>
        <p:spPr>
          <a:xfrm>
            <a:off x="187569" y="579894"/>
            <a:ext cx="9526954" cy="6063184"/>
          </a:xfrm>
          <a:prstGeom prst="rect">
            <a:avLst/>
          </a:prstGeom>
          <a:no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4" name="グループ化 33">
            <a:extLst>
              <a:ext uri="{FF2B5EF4-FFF2-40B4-BE49-F238E27FC236}">
                <a16:creationId xmlns:a16="http://schemas.microsoft.com/office/drawing/2014/main" id="{4F2DE901-931B-51EF-5078-9EAFB19D9E9A}"/>
              </a:ext>
            </a:extLst>
          </p:cNvPr>
          <p:cNvGrpSpPr/>
          <p:nvPr/>
        </p:nvGrpSpPr>
        <p:grpSpPr>
          <a:xfrm>
            <a:off x="3742717" y="2608943"/>
            <a:ext cx="2556907" cy="1315103"/>
            <a:chOff x="4013786" y="3192204"/>
            <a:chExt cx="2183572" cy="1389238"/>
          </a:xfrm>
        </p:grpSpPr>
        <p:sp>
          <p:nvSpPr>
            <p:cNvPr id="64" name="矢印: 右 63">
              <a:extLst>
                <a:ext uri="{FF2B5EF4-FFF2-40B4-BE49-F238E27FC236}">
                  <a16:creationId xmlns:a16="http://schemas.microsoft.com/office/drawing/2014/main" id="{F475D6FE-86E0-12FA-9C89-C53A00C55505}"/>
                </a:ext>
              </a:extLst>
            </p:cNvPr>
            <p:cNvSpPr/>
            <p:nvPr/>
          </p:nvSpPr>
          <p:spPr>
            <a:xfrm>
              <a:off x="4013786" y="3192204"/>
              <a:ext cx="2183572" cy="1161876"/>
            </a:xfrm>
            <a:prstGeom prst="rightArrow">
              <a:avLst>
                <a:gd name="adj1" fmla="val 54250"/>
                <a:gd name="adj2" fmla="val 50000"/>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a:p>
          </p:txBody>
        </p:sp>
        <p:sp>
          <p:nvSpPr>
            <p:cNvPr id="65" name="テキスト ボックス 64">
              <a:extLst>
                <a:ext uri="{FF2B5EF4-FFF2-40B4-BE49-F238E27FC236}">
                  <a16:creationId xmlns:a16="http://schemas.microsoft.com/office/drawing/2014/main" id="{38F62DBF-5FB1-D397-6DB3-A0ED792C22C9}"/>
                </a:ext>
              </a:extLst>
            </p:cNvPr>
            <p:cNvSpPr txBox="1"/>
            <p:nvPr/>
          </p:nvSpPr>
          <p:spPr>
            <a:xfrm>
              <a:off x="4080865" y="3504224"/>
              <a:ext cx="1893132" cy="1077218"/>
            </a:xfrm>
            <a:prstGeom prst="rect">
              <a:avLst/>
            </a:prstGeom>
            <a:noFill/>
          </p:spPr>
          <p:txBody>
            <a:bodyPr wrap="square" rtlCol="0">
              <a:spAutoFit/>
            </a:bodyPr>
            <a:lstStyle/>
            <a:p>
              <a:pPr algn="ctr"/>
              <a:r>
                <a:rPr kumimoji="1" lang="ja-JP" altLang="en-US" sz="1600" b="1" dirty="0">
                  <a:latin typeface="Meiryo UI" panose="020B0604030504040204" pitchFamily="50" charset="-128"/>
                  <a:ea typeface="Meiryo UI" panose="020B0604030504040204" pitchFamily="50" charset="-128"/>
                </a:rPr>
                <a:t>システム停止・切り替え</a:t>
              </a:r>
            </a:p>
            <a:p>
              <a:pPr algn="ctr"/>
              <a:r>
                <a:rPr kumimoji="1" lang="ja-JP" altLang="en-US" sz="1600" b="1" dirty="0">
                  <a:latin typeface="Meiryo UI" panose="020B0604030504040204" pitchFamily="50" charset="-128"/>
                  <a:ea typeface="Meiryo UI" panose="020B0604030504040204" pitchFamily="50" charset="-128"/>
                </a:rPr>
                <a:t>データ移行</a:t>
              </a:r>
              <a:endParaRPr kumimoji="1" lang="en-US" altLang="ja-JP" sz="1600" b="1" baseline="30000" dirty="0">
                <a:latin typeface="Meiryo UI" panose="020B0604030504040204" pitchFamily="50" charset="-128"/>
                <a:ea typeface="Meiryo UI" panose="020B0604030504040204" pitchFamily="50" charset="-128"/>
              </a:endParaRPr>
            </a:p>
            <a:p>
              <a:pPr algn="ctr"/>
              <a:endParaRPr kumimoji="1" lang="en-US" altLang="ja-JP" sz="1600" b="1" dirty="0">
                <a:latin typeface="Meiryo UI" panose="020B0604030504040204" pitchFamily="50" charset="-128"/>
                <a:ea typeface="Meiryo UI" panose="020B0604030504040204" pitchFamily="50" charset="-128"/>
              </a:endParaRPr>
            </a:p>
          </p:txBody>
        </p:sp>
      </p:grpSp>
      <p:sp>
        <p:nvSpPr>
          <p:cNvPr id="16" name="テキスト ボックス 15">
            <a:extLst>
              <a:ext uri="{FF2B5EF4-FFF2-40B4-BE49-F238E27FC236}">
                <a16:creationId xmlns:a16="http://schemas.microsoft.com/office/drawing/2014/main" id="{4BF112FD-8595-3459-3B90-C59D82AB3918}"/>
              </a:ext>
            </a:extLst>
          </p:cNvPr>
          <p:cNvSpPr txBox="1"/>
          <p:nvPr/>
        </p:nvSpPr>
        <p:spPr>
          <a:xfrm>
            <a:off x="6678393" y="2666176"/>
            <a:ext cx="2190289" cy="95410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電子申請・届出システム</a:t>
            </a:r>
          </a:p>
          <a:p>
            <a:r>
              <a:rPr kumimoji="1" lang="ja-JP" altLang="en-US" sz="1400" dirty="0">
                <a:latin typeface="Meiryo UI" panose="020B0604030504040204" pitchFamily="50" charset="-128"/>
                <a:ea typeface="Meiryo UI" panose="020B0604030504040204" pitchFamily="50" charset="-128"/>
              </a:rPr>
              <a:t>・介護事業所向け画面</a:t>
            </a:r>
          </a:p>
          <a:p>
            <a:r>
              <a:rPr kumimoji="1" lang="ja-JP" altLang="en-US" sz="1400" dirty="0">
                <a:latin typeface="Meiryo UI" panose="020B0604030504040204" pitchFamily="50" charset="-128"/>
                <a:ea typeface="Meiryo UI" panose="020B0604030504040204" pitchFamily="50" charset="-128"/>
              </a:rPr>
              <a:t>・指定権者向け画面</a:t>
            </a:r>
          </a:p>
          <a:p>
            <a:r>
              <a:rPr kumimoji="1" lang="en-US" altLang="ja-JP" sz="1400" b="1" dirty="0">
                <a:solidFill>
                  <a:srgbClr val="FF0000"/>
                </a:solidFill>
                <a:latin typeface="Meiryo UI" panose="020B0604030504040204" pitchFamily="50" charset="-128"/>
                <a:ea typeface="Meiryo UI" panose="020B0604030504040204" pitchFamily="50" charset="-128"/>
              </a:rPr>
              <a:t>(</a:t>
            </a:r>
            <a:r>
              <a:rPr kumimoji="1" lang="ja-JP" altLang="en-US" sz="1400" b="1" dirty="0">
                <a:solidFill>
                  <a:srgbClr val="FF0000"/>
                </a:solidFill>
                <a:latin typeface="Meiryo UI" panose="020B0604030504040204" pitchFamily="50" charset="-128"/>
                <a:ea typeface="Meiryo UI" panose="020B0604030504040204" pitchFamily="50" charset="-128"/>
              </a:rPr>
              <a:t>新様式画面</a:t>
            </a:r>
            <a:r>
              <a:rPr kumimoji="1" lang="en-US" altLang="ja-JP" sz="1400" b="1" dirty="0">
                <a:solidFill>
                  <a:srgbClr val="FF0000"/>
                </a:solidFill>
                <a:latin typeface="Meiryo UI" panose="020B0604030504040204" pitchFamily="50" charset="-128"/>
                <a:ea typeface="Meiryo UI" panose="020B0604030504040204" pitchFamily="50" charset="-128"/>
              </a:rPr>
              <a:t>)</a:t>
            </a:r>
            <a:endParaRPr kumimoji="1" lang="ja-JP" altLang="en-US" sz="1400" b="1" dirty="0">
              <a:solidFill>
                <a:srgbClr val="FF0000"/>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159C32D8-431B-FDF8-B8C0-DABCF9311232}"/>
              </a:ext>
            </a:extLst>
          </p:cNvPr>
          <p:cNvSpPr txBox="1"/>
          <p:nvPr/>
        </p:nvSpPr>
        <p:spPr>
          <a:xfrm>
            <a:off x="6204907" y="2279294"/>
            <a:ext cx="3211889" cy="338554"/>
          </a:xfrm>
          <a:prstGeom prst="rect">
            <a:avLst/>
          </a:prstGeom>
          <a:noFill/>
        </p:spPr>
        <p:txBody>
          <a:bodyPr wrap="square" rtlCol="0">
            <a:spAutoFit/>
          </a:bodyPr>
          <a:lstStyle/>
          <a:p>
            <a:pPr algn="ctr"/>
            <a:r>
              <a:rPr kumimoji="1" lang="ja-JP" altLang="en-US" sz="1600" b="1" dirty="0">
                <a:solidFill>
                  <a:srgbClr val="FF0000"/>
                </a:solidFill>
                <a:latin typeface="Meiryo UI" panose="020B0604030504040204" pitchFamily="50" charset="-128"/>
                <a:ea typeface="Meiryo UI" panose="020B0604030504040204" pitchFamily="50" charset="-128"/>
              </a:rPr>
              <a:t>令和</a:t>
            </a:r>
            <a:r>
              <a:rPr kumimoji="1" lang="en-US" altLang="ja-JP" sz="1600" b="1" dirty="0">
                <a:solidFill>
                  <a:srgbClr val="FF0000"/>
                </a:solidFill>
                <a:latin typeface="Meiryo UI" panose="020B0604030504040204" pitchFamily="50" charset="-128"/>
                <a:ea typeface="Meiryo UI" panose="020B0604030504040204" pitchFamily="50" charset="-128"/>
              </a:rPr>
              <a:t>6</a:t>
            </a:r>
            <a:r>
              <a:rPr kumimoji="1" lang="ja-JP" altLang="en-US" sz="1600" b="1" dirty="0">
                <a:solidFill>
                  <a:srgbClr val="FF0000"/>
                </a:solidFill>
                <a:latin typeface="Meiryo UI" panose="020B0604030504040204" pitchFamily="50" charset="-128"/>
                <a:ea typeface="Meiryo UI" panose="020B0604030504040204" pitchFamily="50" charset="-128"/>
              </a:rPr>
              <a:t>年</a:t>
            </a:r>
            <a:r>
              <a:rPr kumimoji="1" lang="en-US" altLang="ja-JP" sz="1600" b="1" dirty="0">
                <a:solidFill>
                  <a:srgbClr val="FF0000"/>
                </a:solidFill>
                <a:latin typeface="Meiryo UI" panose="020B0604030504040204" pitchFamily="50" charset="-128"/>
                <a:ea typeface="Meiryo UI" panose="020B0604030504040204" pitchFamily="50" charset="-128"/>
              </a:rPr>
              <a:t>4</a:t>
            </a:r>
            <a:r>
              <a:rPr kumimoji="1" lang="ja-JP" altLang="en-US" sz="1600" b="1" dirty="0">
                <a:solidFill>
                  <a:srgbClr val="FF0000"/>
                </a:solidFill>
                <a:latin typeface="Meiryo UI" panose="020B0604030504040204" pitchFamily="50" charset="-128"/>
                <a:ea typeface="Meiryo UI" panose="020B0604030504040204" pitchFamily="50" charset="-128"/>
              </a:rPr>
              <a:t>月</a:t>
            </a:r>
            <a:r>
              <a:rPr kumimoji="1" lang="en-US" altLang="ja-JP" sz="1600" b="1" dirty="0">
                <a:solidFill>
                  <a:srgbClr val="FF0000"/>
                </a:solidFill>
                <a:latin typeface="Meiryo UI" panose="020B0604030504040204" pitchFamily="50" charset="-128"/>
                <a:ea typeface="Meiryo UI" panose="020B0604030504040204" pitchFamily="50" charset="-128"/>
              </a:rPr>
              <a:t>1</a:t>
            </a:r>
            <a:r>
              <a:rPr kumimoji="1" lang="ja-JP" altLang="en-US" sz="1600" b="1" dirty="0">
                <a:solidFill>
                  <a:srgbClr val="FF0000"/>
                </a:solidFill>
                <a:latin typeface="Meiryo UI" panose="020B0604030504040204" pitchFamily="50" charset="-128"/>
                <a:ea typeface="Meiryo UI" panose="020B0604030504040204" pitchFamily="50" charset="-128"/>
              </a:rPr>
              <a:t>日（月）</a:t>
            </a:r>
            <a:r>
              <a:rPr kumimoji="1" lang="en-US" altLang="ja-JP" sz="1600" b="1" dirty="0">
                <a:solidFill>
                  <a:srgbClr val="FF0000"/>
                </a:solidFill>
                <a:latin typeface="Meiryo UI" panose="020B0604030504040204" pitchFamily="50" charset="-128"/>
                <a:ea typeface="Meiryo UI" panose="020B0604030504040204" pitchFamily="50" charset="-128"/>
              </a:rPr>
              <a:t>8:00</a:t>
            </a:r>
            <a:r>
              <a:rPr kumimoji="1" lang="ja-JP" altLang="en-US" sz="1600" b="1" dirty="0">
                <a:solidFill>
                  <a:srgbClr val="FF0000"/>
                </a:solidFill>
                <a:latin typeface="Meiryo UI" panose="020B0604030504040204" pitchFamily="50" charset="-128"/>
                <a:ea typeface="Meiryo UI" panose="020B0604030504040204" pitchFamily="50" charset="-128"/>
              </a:rPr>
              <a:t>以降  </a:t>
            </a:r>
            <a:r>
              <a:rPr kumimoji="1" lang="ja-JP" altLang="en-US" sz="1600" b="1" dirty="0">
                <a:solidFill>
                  <a:srgbClr val="FF0000"/>
                </a:solidFill>
                <a:highlight>
                  <a:srgbClr val="FFFF00"/>
                </a:highlight>
                <a:latin typeface="Meiryo UI" panose="020B0604030504040204" pitchFamily="50" charset="-128"/>
                <a:ea typeface="Meiryo UI" panose="020B0604030504040204" pitchFamily="50" charset="-128"/>
              </a:rPr>
              <a:t> </a:t>
            </a:r>
            <a:endParaRPr kumimoji="1" lang="en-US" altLang="ja-JP" sz="1600" b="1" dirty="0">
              <a:solidFill>
                <a:srgbClr val="FF0000"/>
              </a:solidFill>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C04B0900-E5B4-62B2-13AF-A10BB4762C35}"/>
              </a:ext>
            </a:extLst>
          </p:cNvPr>
          <p:cNvSpPr/>
          <p:nvPr/>
        </p:nvSpPr>
        <p:spPr>
          <a:xfrm>
            <a:off x="187569" y="668240"/>
            <a:ext cx="9526954" cy="84244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lvl="1" indent="-285750">
              <a:buFont typeface="Arial" panose="020B0604020202020204" pitchFamily="34" charset="0"/>
              <a:buChar char="•"/>
            </a:pPr>
            <a:r>
              <a:rPr kumimoji="1" lang="ja-JP" altLang="en-US" sz="1600" b="1" dirty="0">
                <a:solidFill>
                  <a:schemeClr val="tx1"/>
                </a:solidFill>
                <a:latin typeface="Meiryo UI" panose="020B0604030504040204" pitchFamily="50" charset="-128"/>
                <a:ea typeface="Meiryo UI" panose="020B0604030504040204" pitchFamily="50" charset="-128"/>
              </a:rPr>
              <a:t>電子申請・届出システムの画面は、</a:t>
            </a:r>
            <a:r>
              <a:rPr kumimoji="1" lang="ja-JP" altLang="en-US" sz="1600" b="1" u="sng" dirty="0">
                <a:solidFill>
                  <a:schemeClr val="tx1"/>
                </a:solidFill>
                <a:latin typeface="Meiryo UI" panose="020B0604030504040204" pitchFamily="50" charset="-128"/>
                <a:ea typeface="Meiryo UI" panose="020B0604030504040204" pitchFamily="50" charset="-128"/>
              </a:rPr>
              <a:t>令和６年</a:t>
            </a:r>
            <a:r>
              <a:rPr kumimoji="1" lang="en-US" altLang="ja-JP" sz="1600" b="1" u="sng" dirty="0">
                <a:solidFill>
                  <a:schemeClr val="tx1"/>
                </a:solidFill>
                <a:latin typeface="Meiryo UI" panose="020B0604030504040204" pitchFamily="50" charset="-128"/>
                <a:ea typeface="Meiryo UI" panose="020B0604030504040204" pitchFamily="50" charset="-128"/>
              </a:rPr>
              <a:t>4</a:t>
            </a:r>
            <a:r>
              <a:rPr kumimoji="1" lang="ja-JP" altLang="en-US" sz="1600" b="1" u="sng" dirty="0">
                <a:solidFill>
                  <a:schemeClr val="tx1"/>
                </a:solidFill>
                <a:latin typeface="Meiryo UI" panose="020B0604030504040204" pitchFamily="50" charset="-128"/>
                <a:ea typeface="Meiryo UI" panose="020B0604030504040204" pitchFamily="50" charset="-128"/>
              </a:rPr>
              <a:t>月</a:t>
            </a:r>
            <a:r>
              <a:rPr kumimoji="1" lang="en-US" altLang="ja-JP" sz="1600" b="1" u="sng" dirty="0">
                <a:solidFill>
                  <a:schemeClr val="tx1"/>
                </a:solidFill>
                <a:latin typeface="Meiryo UI" panose="020B0604030504040204" pitchFamily="50" charset="-128"/>
                <a:ea typeface="Meiryo UI" panose="020B0604030504040204" pitchFamily="50" charset="-128"/>
              </a:rPr>
              <a:t>1</a:t>
            </a:r>
            <a:r>
              <a:rPr kumimoji="1" lang="ja-JP" altLang="en-US" sz="1600" b="1" u="sng" dirty="0">
                <a:solidFill>
                  <a:schemeClr val="tx1"/>
                </a:solidFill>
                <a:latin typeface="Meiryo UI" panose="020B0604030504040204" pitchFamily="50" charset="-128"/>
                <a:ea typeface="Meiryo UI" panose="020B0604030504040204" pitchFamily="50" charset="-128"/>
              </a:rPr>
              <a:t>日から新様式に対応した画面に変更</a:t>
            </a:r>
            <a:r>
              <a:rPr kumimoji="1" lang="ja-JP" altLang="en-US" sz="1600" b="1" dirty="0">
                <a:solidFill>
                  <a:schemeClr val="tx1"/>
                </a:solidFill>
                <a:latin typeface="Meiryo UI" panose="020B0604030504040204" pitchFamily="50" charset="-128"/>
                <a:ea typeface="Meiryo UI" panose="020B0604030504040204" pitchFamily="50" charset="-128"/>
              </a:rPr>
              <a:t>され、</a:t>
            </a:r>
            <a:r>
              <a:rPr kumimoji="1" lang="ja-JP" altLang="en-US" sz="1600" b="1" u="sng" dirty="0">
                <a:solidFill>
                  <a:schemeClr val="tx1"/>
                </a:solidFill>
                <a:latin typeface="Meiryo UI" panose="020B0604030504040204" pitchFamily="50" charset="-128"/>
                <a:ea typeface="Meiryo UI" panose="020B0604030504040204" pitchFamily="50" charset="-128"/>
              </a:rPr>
              <a:t>全ての申請書・届出書データは、新様式のデータに自動移行</a:t>
            </a:r>
            <a:r>
              <a:rPr kumimoji="1" lang="ja-JP" altLang="en-US" sz="1600" b="1" dirty="0">
                <a:solidFill>
                  <a:schemeClr val="tx1"/>
                </a:solidFill>
                <a:latin typeface="Meiryo UI" panose="020B0604030504040204" pitchFamily="50" charset="-128"/>
                <a:ea typeface="Meiryo UI" panose="020B0604030504040204" pitchFamily="50" charset="-128"/>
              </a:rPr>
              <a:t>されます。</a:t>
            </a:r>
          </a:p>
          <a:p>
            <a:pPr marL="285750" lvl="1" indent="-285750">
              <a:buFont typeface="Arial" panose="020B0604020202020204" pitchFamily="34" charset="0"/>
              <a:buChar char="•"/>
            </a:pPr>
            <a:endParaRPr kumimoji="1" lang="ja-JP" altLang="en-US" sz="1600" b="1" dirty="0">
              <a:solidFill>
                <a:schemeClr val="tx1"/>
              </a:solidFill>
              <a:latin typeface="Meiryo UI" panose="020B0604030504040204" pitchFamily="50" charset="-128"/>
              <a:ea typeface="Meiryo UI" panose="020B0604030504040204" pitchFamily="50" charset="-128"/>
            </a:endParaRPr>
          </a:p>
          <a:p>
            <a:pPr marL="285750" lvl="1" indent="-285750">
              <a:buFont typeface="Arial" panose="020B0604020202020204" pitchFamily="34" charset="0"/>
              <a:buChar char="•"/>
            </a:pP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令和</a:t>
            </a:r>
            <a:r>
              <a:rPr kumimoji="1" lang="en-US" altLang="ja-JP" sz="1600" b="1" u="sng" dirty="0">
                <a:solidFill>
                  <a:schemeClr val="tx1"/>
                </a:solidFill>
                <a:highlight>
                  <a:srgbClr val="FFFF00"/>
                </a:highlight>
                <a:latin typeface="Meiryo UI" panose="020B0604030504040204" pitchFamily="50" charset="-128"/>
                <a:ea typeface="Meiryo UI" panose="020B0604030504040204" pitchFamily="50" charset="-128"/>
              </a:rPr>
              <a:t>6</a:t>
            </a: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年</a:t>
            </a:r>
            <a:r>
              <a:rPr kumimoji="1" lang="en-US" altLang="ja-JP" sz="1600" b="1" u="sng" dirty="0">
                <a:solidFill>
                  <a:schemeClr val="tx1"/>
                </a:solidFill>
                <a:highlight>
                  <a:srgbClr val="FFFF00"/>
                </a:highlight>
                <a:latin typeface="Meiryo UI" panose="020B0604030504040204" pitchFamily="50" charset="-128"/>
                <a:ea typeface="Meiryo UI" panose="020B0604030504040204" pitchFamily="50" charset="-128"/>
              </a:rPr>
              <a:t>3</a:t>
            </a: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月</a:t>
            </a:r>
            <a:r>
              <a:rPr kumimoji="1" lang="en-US" altLang="ja-JP" sz="1600" b="1" u="sng" dirty="0">
                <a:solidFill>
                  <a:schemeClr val="tx1"/>
                </a:solidFill>
                <a:highlight>
                  <a:srgbClr val="FFFF00"/>
                </a:highlight>
                <a:latin typeface="Meiryo UI" panose="020B0604030504040204" pitchFamily="50" charset="-128"/>
                <a:ea typeface="Meiryo UI" panose="020B0604030504040204" pitchFamily="50" charset="-128"/>
              </a:rPr>
              <a:t>29</a:t>
            </a: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日（金）</a:t>
            </a:r>
            <a:r>
              <a:rPr kumimoji="1" lang="en-US" altLang="ja-JP" sz="1600" b="1" u="sng" dirty="0">
                <a:solidFill>
                  <a:schemeClr val="tx1"/>
                </a:solidFill>
                <a:highlight>
                  <a:srgbClr val="FFFF00"/>
                </a:highlight>
                <a:latin typeface="Meiryo UI" panose="020B0604030504040204" pitchFamily="50" charset="-128"/>
                <a:ea typeface="Meiryo UI" panose="020B0604030504040204" pitchFamily="50" charset="-128"/>
              </a:rPr>
              <a:t>18:00</a:t>
            </a: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から令和</a:t>
            </a:r>
            <a:r>
              <a:rPr kumimoji="1" lang="en-US" altLang="ja-JP" sz="1600" b="1" u="sng" dirty="0">
                <a:solidFill>
                  <a:schemeClr val="tx1"/>
                </a:solidFill>
                <a:highlight>
                  <a:srgbClr val="FFFF00"/>
                </a:highlight>
                <a:latin typeface="Meiryo UI" panose="020B0604030504040204" pitchFamily="50" charset="-128"/>
                <a:ea typeface="Meiryo UI" panose="020B0604030504040204" pitchFamily="50" charset="-128"/>
              </a:rPr>
              <a:t>6</a:t>
            </a: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年</a:t>
            </a:r>
            <a:r>
              <a:rPr kumimoji="1" lang="en-US" altLang="ja-JP" sz="1600" b="1" u="sng" dirty="0">
                <a:solidFill>
                  <a:schemeClr val="tx1"/>
                </a:solidFill>
                <a:highlight>
                  <a:srgbClr val="FFFF00"/>
                </a:highlight>
                <a:latin typeface="Meiryo UI" panose="020B0604030504040204" pitchFamily="50" charset="-128"/>
                <a:ea typeface="Meiryo UI" panose="020B0604030504040204" pitchFamily="50" charset="-128"/>
              </a:rPr>
              <a:t>4</a:t>
            </a: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月</a:t>
            </a:r>
            <a:r>
              <a:rPr kumimoji="1" lang="en-US" altLang="ja-JP" sz="1600" b="1" u="sng" dirty="0">
                <a:solidFill>
                  <a:schemeClr val="tx1"/>
                </a:solidFill>
                <a:highlight>
                  <a:srgbClr val="FFFF00"/>
                </a:highlight>
                <a:latin typeface="Meiryo UI" panose="020B0604030504040204" pitchFamily="50" charset="-128"/>
                <a:ea typeface="Meiryo UI" panose="020B0604030504040204" pitchFamily="50" charset="-128"/>
              </a:rPr>
              <a:t>1</a:t>
            </a: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日（月）</a:t>
            </a:r>
            <a:r>
              <a:rPr kumimoji="1" lang="en-US" altLang="ja-JP" sz="1600" b="1" u="sng" dirty="0">
                <a:solidFill>
                  <a:schemeClr val="tx1"/>
                </a:solidFill>
                <a:highlight>
                  <a:srgbClr val="FFFF00"/>
                </a:highlight>
                <a:latin typeface="Meiryo UI" panose="020B0604030504040204" pitchFamily="50" charset="-128"/>
                <a:ea typeface="Meiryo UI" panose="020B0604030504040204" pitchFamily="50" charset="-128"/>
              </a:rPr>
              <a:t>8:00</a:t>
            </a:r>
            <a:r>
              <a:rPr kumimoji="1" lang="ja-JP" altLang="en-US" sz="1600" b="1" u="sng" dirty="0">
                <a:solidFill>
                  <a:schemeClr val="tx1"/>
                </a:solidFill>
                <a:highlight>
                  <a:srgbClr val="FFFF00"/>
                </a:highlight>
                <a:latin typeface="Meiryo UI" panose="020B0604030504040204" pitchFamily="50" charset="-128"/>
                <a:ea typeface="Meiryo UI" panose="020B0604030504040204" pitchFamily="50" charset="-128"/>
              </a:rPr>
              <a:t>まで</a:t>
            </a:r>
            <a:r>
              <a:rPr kumimoji="1" lang="ja-JP" altLang="en-US" sz="1600" b="1" u="sng" dirty="0">
                <a:solidFill>
                  <a:schemeClr val="tx1"/>
                </a:solidFill>
                <a:latin typeface="Meiryo UI" panose="020B0604030504040204" pitchFamily="50" charset="-128"/>
                <a:ea typeface="Meiryo UI" panose="020B0604030504040204" pitchFamily="50" charset="-128"/>
              </a:rPr>
              <a:t>、電子申請・届出システムは利用</a:t>
            </a:r>
          </a:p>
          <a:p>
            <a:pPr marL="0" lvl="1"/>
            <a:r>
              <a:rPr kumimoji="1" lang="ja-JP" altLang="en-US" sz="1600" b="1" dirty="0">
                <a:solidFill>
                  <a:schemeClr val="tx1"/>
                </a:solidFill>
                <a:latin typeface="Meiryo UI" panose="020B0604030504040204" pitchFamily="50" charset="-128"/>
                <a:ea typeface="Meiryo UI" panose="020B0604030504040204" pitchFamily="50" charset="-128"/>
              </a:rPr>
              <a:t>　　</a:t>
            </a:r>
            <a:r>
              <a:rPr kumimoji="1" lang="ja-JP" altLang="en-US" sz="1600" b="1" u="sng" dirty="0">
                <a:solidFill>
                  <a:schemeClr val="tx1"/>
                </a:solidFill>
                <a:latin typeface="Meiryo UI" panose="020B0604030504040204" pitchFamily="50" charset="-128"/>
                <a:ea typeface="Meiryo UI" panose="020B0604030504040204" pitchFamily="50" charset="-128"/>
              </a:rPr>
              <a:t>することができません</a:t>
            </a:r>
            <a:r>
              <a:rPr kumimoji="1" lang="ja-JP" altLang="en-US" sz="1600" b="1" dirty="0">
                <a:solidFill>
                  <a:schemeClr val="tx1"/>
                </a:solidFill>
                <a:latin typeface="Meiryo UI" panose="020B0604030504040204" pitchFamily="50" charset="-128"/>
                <a:ea typeface="Meiryo UI" panose="020B0604030504040204" pitchFamily="50" charset="-128"/>
              </a:rPr>
              <a:t>。</a:t>
            </a:r>
            <a:endParaRPr kumimoji="1" lang="ja-JP" altLang="en-US" sz="1600" b="1" dirty="0">
              <a:solidFill>
                <a:srgbClr val="FF0000"/>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B5F752E8-8C37-B437-BCA0-316F8EEC8103}"/>
              </a:ext>
            </a:extLst>
          </p:cNvPr>
          <p:cNvSpPr/>
          <p:nvPr/>
        </p:nvSpPr>
        <p:spPr>
          <a:xfrm>
            <a:off x="322567" y="4824371"/>
            <a:ext cx="9256957" cy="158326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lvl="1" indent="-285750">
              <a:buFont typeface="Arial" panose="020B0604020202020204" pitchFamily="34" charset="0"/>
              <a:buChar char="•"/>
            </a:pPr>
            <a:r>
              <a:rPr kumimoji="1" lang="ja-JP" altLang="en-US" sz="1600" b="1" dirty="0">
                <a:solidFill>
                  <a:schemeClr val="tx1"/>
                </a:solidFill>
                <a:latin typeface="Meiryo UI" panose="020B0604030504040204" pitchFamily="50" charset="-128"/>
                <a:ea typeface="Meiryo UI" panose="020B0604030504040204" pitchFamily="50" charset="-128"/>
              </a:rPr>
              <a:t>令和</a:t>
            </a:r>
            <a:r>
              <a:rPr kumimoji="1" lang="en-US" altLang="ja-JP" sz="1600" b="1" dirty="0">
                <a:solidFill>
                  <a:schemeClr val="tx1"/>
                </a:solidFill>
                <a:latin typeface="Meiryo UI" panose="020B0604030504040204" pitchFamily="50" charset="-128"/>
                <a:ea typeface="Meiryo UI" panose="020B0604030504040204" pitchFamily="50" charset="-128"/>
              </a:rPr>
              <a:t>6</a:t>
            </a:r>
            <a:r>
              <a:rPr kumimoji="1" lang="ja-JP" altLang="en-US" sz="1600" b="1" dirty="0">
                <a:solidFill>
                  <a:schemeClr val="tx1"/>
                </a:solidFill>
                <a:latin typeface="Meiryo UI" panose="020B0604030504040204" pitchFamily="50" charset="-128"/>
                <a:ea typeface="Meiryo UI" panose="020B0604030504040204" pitchFamily="50" charset="-128"/>
              </a:rPr>
              <a:t>年</a:t>
            </a:r>
            <a:r>
              <a:rPr kumimoji="1" lang="en-US" altLang="ja-JP" sz="1600" b="1" dirty="0">
                <a:solidFill>
                  <a:schemeClr val="tx1"/>
                </a:solidFill>
                <a:latin typeface="Meiryo UI" panose="020B0604030504040204" pitchFamily="50" charset="-128"/>
                <a:ea typeface="Meiryo UI" panose="020B0604030504040204" pitchFamily="50" charset="-128"/>
              </a:rPr>
              <a:t>3</a:t>
            </a:r>
            <a:r>
              <a:rPr kumimoji="1" lang="ja-JP" altLang="en-US" sz="1600" b="1" dirty="0">
                <a:solidFill>
                  <a:schemeClr val="tx1"/>
                </a:solidFill>
                <a:latin typeface="Meiryo UI" panose="020B0604030504040204" pitchFamily="50" charset="-128"/>
                <a:ea typeface="Meiryo UI" panose="020B0604030504040204" pitchFamily="50" charset="-128"/>
              </a:rPr>
              <a:t>月</a:t>
            </a:r>
            <a:r>
              <a:rPr kumimoji="1" lang="en-US" altLang="ja-JP" sz="1600" b="1" dirty="0">
                <a:solidFill>
                  <a:schemeClr val="tx1"/>
                </a:solidFill>
                <a:latin typeface="Meiryo UI" panose="020B0604030504040204" pitchFamily="50" charset="-128"/>
                <a:ea typeface="Meiryo UI" panose="020B0604030504040204" pitchFamily="50" charset="-128"/>
              </a:rPr>
              <a:t>29</a:t>
            </a:r>
            <a:r>
              <a:rPr kumimoji="1" lang="ja-JP" altLang="en-US" sz="1600" b="1" dirty="0">
                <a:solidFill>
                  <a:schemeClr val="tx1"/>
                </a:solidFill>
                <a:latin typeface="Meiryo UI" panose="020B0604030504040204" pitchFamily="50" charset="-128"/>
                <a:ea typeface="Meiryo UI" panose="020B0604030504040204" pitchFamily="50" charset="-128"/>
              </a:rPr>
              <a:t>日（金）</a:t>
            </a:r>
            <a:r>
              <a:rPr kumimoji="1" lang="en-US" altLang="ja-JP" sz="1600" b="1" dirty="0">
                <a:solidFill>
                  <a:schemeClr val="tx1"/>
                </a:solidFill>
                <a:latin typeface="Meiryo UI" panose="020B0604030504040204" pitchFamily="50" charset="-128"/>
                <a:ea typeface="Meiryo UI" panose="020B0604030504040204" pitchFamily="50" charset="-128"/>
              </a:rPr>
              <a:t>18:00</a:t>
            </a:r>
            <a:r>
              <a:rPr kumimoji="1" lang="ja-JP" altLang="en-US" sz="1600" b="1" dirty="0">
                <a:solidFill>
                  <a:schemeClr val="tx1"/>
                </a:solidFill>
                <a:latin typeface="Meiryo UI" panose="020B0604030504040204" pitchFamily="50" charset="-128"/>
                <a:ea typeface="Meiryo UI" panose="020B0604030504040204" pitchFamily="50" charset="-128"/>
              </a:rPr>
              <a:t>までに、 「受付済」、 「申請（届出）済、未受付」 、「受付中」で、保存が必要な申請書・届出書データの様式・付表の</a:t>
            </a:r>
            <a:r>
              <a:rPr kumimoji="1" lang="en-US" altLang="ja-JP" sz="1600" b="1" dirty="0">
                <a:solidFill>
                  <a:schemeClr val="tx1"/>
                </a:solidFill>
                <a:latin typeface="Meiryo UI" panose="020B0604030504040204" pitchFamily="50" charset="-128"/>
                <a:ea typeface="Meiryo UI" panose="020B0604030504040204" pitchFamily="50" charset="-128"/>
              </a:rPr>
              <a:t>Excel</a:t>
            </a:r>
            <a:r>
              <a:rPr kumimoji="1" lang="ja-JP" altLang="en-US" sz="1600" b="1" dirty="0">
                <a:solidFill>
                  <a:schemeClr val="tx1"/>
                </a:solidFill>
                <a:latin typeface="Meiryo UI" panose="020B0604030504040204" pitchFamily="50" charset="-128"/>
                <a:ea typeface="Meiryo UI" panose="020B0604030504040204" pitchFamily="50" charset="-128"/>
              </a:rPr>
              <a:t>ファイル等を取得してください。</a:t>
            </a:r>
          </a:p>
          <a:p>
            <a:pPr marL="285750" lvl="1" indent="-285750">
              <a:buFont typeface="Arial" panose="020B0604020202020204" pitchFamily="34" charset="0"/>
              <a:buChar char="•"/>
            </a:pPr>
            <a:endParaRPr kumimoji="1" lang="ja-JP" altLang="en-US" sz="1600" b="1" dirty="0">
              <a:solidFill>
                <a:schemeClr val="tx1"/>
              </a:solidFill>
              <a:latin typeface="Meiryo UI" panose="020B0604030504040204" pitchFamily="50" charset="-128"/>
              <a:ea typeface="Meiryo UI" panose="020B0604030504040204" pitchFamily="50" charset="-128"/>
            </a:endParaRPr>
          </a:p>
          <a:p>
            <a:pPr marL="285750" lvl="1" indent="-285750">
              <a:buFont typeface="Arial" panose="020B0604020202020204" pitchFamily="34" charset="0"/>
              <a:buChar char="•"/>
            </a:pPr>
            <a:r>
              <a:rPr kumimoji="1" lang="ja-JP" altLang="en-US" sz="1600" b="1" dirty="0">
                <a:solidFill>
                  <a:schemeClr val="tx1"/>
                </a:solidFill>
                <a:latin typeface="Meiryo UI" panose="020B0604030504040204" pitchFamily="50" charset="-128"/>
                <a:ea typeface="Meiryo UI" panose="020B0604030504040204" pitchFamily="50" charset="-128"/>
              </a:rPr>
              <a:t>令和６年４月１日以降に、「一時保存」や「差戻し」の申請書・届出書データの入力を再開する場合は、　新様式の画面内容に沿って入力してください。</a:t>
            </a:r>
          </a:p>
        </p:txBody>
      </p:sp>
      <p:sp>
        <p:nvSpPr>
          <p:cNvPr id="6" name="四角形: 角を丸くする 5">
            <a:extLst>
              <a:ext uri="{FF2B5EF4-FFF2-40B4-BE49-F238E27FC236}">
                <a16:creationId xmlns:a16="http://schemas.microsoft.com/office/drawing/2014/main" id="{3DC4B957-B948-C86F-1C26-95E6CE1EEFCF}"/>
              </a:ext>
            </a:extLst>
          </p:cNvPr>
          <p:cNvSpPr/>
          <p:nvPr/>
        </p:nvSpPr>
        <p:spPr>
          <a:xfrm>
            <a:off x="84946" y="44510"/>
            <a:ext cx="1689146" cy="371197"/>
          </a:xfrm>
          <a:prstGeom prst="round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事業所向け資料</a:t>
            </a:r>
            <a:endParaRPr kumimoji="1" lang="en-US" altLang="ja-JP" sz="1600" b="1"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6E3BF5A4-D771-69D7-5347-C34F9C56AF40}"/>
              </a:ext>
            </a:extLst>
          </p:cNvPr>
          <p:cNvSpPr txBox="1"/>
          <p:nvPr/>
        </p:nvSpPr>
        <p:spPr>
          <a:xfrm>
            <a:off x="2476500" y="3259574"/>
            <a:ext cx="4953000" cy="369332"/>
          </a:xfrm>
          <a:prstGeom prst="rect">
            <a:avLst/>
          </a:prstGeom>
          <a:noFill/>
        </p:spPr>
        <p:txBody>
          <a:bodyPr wrap="square">
            <a:spAutoFit/>
          </a:bodyPr>
          <a:lstStyle/>
          <a:p>
            <a:r>
              <a:rPr lang="ja-JP" altLang="ja-JP" sz="1800" b="1" dirty="0">
                <a:effectLst/>
                <a:highlight>
                  <a:srgbClr val="FFFF00"/>
                </a:highlight>
                <a:ea typeface="游ゴシック" panose="020B0400000000000000" pitchFamily="50" charset="-128"/>
                <a:cs typeface="Times New Roman" panose="02020603050405020304" pitchFamily="18" charset="0"/>
              </a:rPr>
              <a:t>（</a:t>
            </a:r>
            <a:r>
              <a:rPr lang="en-US" altLang="ja-JP" sz="1800" b="1" dirty="0">
                <a:effectLst/>
                <a:highlight>
                  <a:srgbClr val="FFFF00"/>
                </a:highlight>
                <a:ea typeface="游ゴシック" panose="020B0400000000000000" pitchFamily="50" charset="-128"/>
                <a:cs typeface="Times New Roman" panose="02020603050405020304" pitchFamily="18" charset="0"/>
              </a:rPr>
              <a:t>12</a:t>
            </a:r>
            <a:r>
              <a:rPr lang="ja-JP" altLang="ja-JP" sz="1800" b="1" dirty="0">
                <a:effectLst/>
                <a:highlight>
                  <a:srgbClr val="FFFF00"/>
                </a:highlight>
                <a:ea typeface="游ゴシック" panose="020B0400000000000000" pitchFamily="50" charset="-128"/>
                <a:cs typeface="Times New Roman" panose="02020603050405020304" pitchFamily="18" charset="0"/>
              </a:rPr>
              <a:t>月</a:t>
            </a:r>
            <a:r>
              <a:rPr lang="en-US" altLang="ja-JP" sz="1800" b="1" dirty="0">
                <a:effectLst/>
                <a:highlight>
                  <a:srgbClr val="FFFF00"/>
                </a:highlight>
                <a:ea typeface="游ゴシック" panose="020B0400000000000000" pitchFamily="50" charset="-128"/>
                <a:cs typeface="Times New Roman" panose="02020603050405020304" pitchFamily="18" charset="0"/>
              </a:rPr>
              <a:t>19</a:t>
            </a:r>
            <a:r>
              <a:rPr lang="ja-JP" altLang="ja-JP" sz="1800" b="1" dirty="0">
                <a:effectLst/>
                <a:highlight>
                  <a:srgbClr val="FFFF00"/>
                </a:highlight>
                <a:ea typeface="游ゴシック" panose="020B0400000000000000" pitchFamily="50" charset="-128"/>
                <a:cs typeface="Times New Roman" panose="02020603050405020304" pitchFamily="18" charset="0"/>
              </a:rPr>
              <a:t>日告示に基づくもの</a:t>
            </a:r>
            <a:endParaRPr lang="ja-JP" altLang="en-US" dirty="0"/>
          </a:p>
        </p:txBody>
      </p:sp>
      <p:sp>
        <p:nvSpPr>
          <p:cNvPr id="12" name="テキスト ボックス 11">
            <a:extLst>
              <a:ext uri="{FF2B5EF4-FFF2-40B4-BE49-F238E27FC236}">
                <a16:creationId xmlns:a16="http://schemas.microsoft.com/office/drawing/2014/main" id="{3A0CB9C2-5FB8-012D-4F2A-71DE2BC654A2}"/>
              </a:ext>
            </a:extLst>
          </p:cNvPr>
          <p:cNvSpPr txBox="1"/>
          <p:nvPr/>
        </p:nvSpPr>
        <p:spPr>
          <a:xfrm>
            <a:off x="6810000" y="380240"/>
            <a:ext cx="3096000" cy="288000"/>
          </a:xfrm>
          <a:prstGeom prst="rect">
            <a:avLst/>
          </a:prstGeom>
          <a:solidFill>
            <a:schemeClr val="tx2">
              <a:lumMod val="60000"/>
              <a:lumOff val="40000"/>
            </a:schemeClr>
          </a:solidFill>
        </p:spPr>
        <p:txBody>
          <a:bodyPr wrap="square" rtlCol="0">
            <a:spAutoFit/>
          </a:bodyPr>
          <a:lstStyle/>
          <a:p>
            <a:pPr algn="ctr"/>
            <a:r>
              <a:rPr lang="ja-JP" altLang="ja-JP" sz="1600" b="1" dirty="0">
                <a:solidFill>
                  <a:schemeClr val="bg1"/>
                </a:solidFill>
                <a:effectLst/>
                <a:ea typeface="游ゴシック" panose="020B0400000000000000" pitchFamily="50" charset="-128"/>
                <a:cs typeface="Times New Roman" panose="02020603050405020304" pitchFamily="18" charset="0"/>
              </a:rPr>
              <a:t>（</a:t>
            </a:r>
            <a:r>
              <a:rPr lang="en-US" altLang="ja-JP" sz="1600" b="1" dirty="0">
                <a:solidFill>
                  <a:schemeClr val="bg1"/>
                </a:solidFill>
                <a:effectLst/>
                <a:ea typeface="游ゴシック" panose="020B0400000000000000" pitchFamily="50" charset="-128"/>
                <a:cs typeface="Times New Roman" panose="02020603050405020304" pitchFamily="18" charset="0"/>
              </a:rPr>
              <a:t>12</a:t>
            </a:r>
            <a:r>
              <a:rPr lang="ja-JP" altLang="ja-JP" sz="1600" b="1" dirty="0">
                <a:solidFill>
                  <a:schemeClr val="bg1"/>
                </a:solidFill>
                <a:effectLst/>
                <a:ea typeface="游ゴシック" panose="020B0400000000000000" pitchFamily="50" charset="-128"/>
                <a:cs typeface="Times New Roman" panose="02020603050405020304" pitchFamily="18" charset="0"/>
              </a:rPr>
              <a:t>月</a:t>
            </a:r>
            <a:r>
              <a:rPr lang="en-US" altLang="ja-JP" sz="1600" b="1" dirty="0">
                <a:solidFill>
                  <a:schemeClr val="bg1"/>
                </a:solidFill>
                <a:effectLst/>
                <a:ea typeface="游ゴシック" panose="020B0400000000000000" pitchFamily="50" charset="-128"/>
                <a:cs typeface="Times New Roman" panose="02020603050405020304" pitchFamily="18" charset="0"/>
              </a:rPr>
              <a:t>19</a:t>
            </a:r>
            <a:r>
              <a:rPr lang="ja-JP" altLang="ja-JP" sz="1600" b="1" dirty="0">
                <a:solidFill>
                  <a:schemeClr val="bg1"/>
                </a:solidFill>
                <a:effectLst/>
                <a:ea typeface="游ゴシック" panose="020B0400000000000000" pitchFamily="50" charset="-128"/>
                <a:cs typeface="Times New Roman" panose="02020603050405020304" pitchFamily="18" charset="0"/>
              </a:rPr>
              <a:t>日告示に基づくもの</a:t>
            </a:r>
            <a:r>
              <a:rPr lang="ja-JP" altLang="en-US" sz="1600" b="1" dirty="0">
                <a:solidFill>
                  <a:schemeClr val="bg1"/>
                </a:solidFill>
                <a:effectLst/>
                <a:ea typeface="游ゴシック" panose="020B0400000000000000" pitchFamily="50" charset="-128"/>
                <a:cs typeface="Times New Roman" panose="02020603050405020304" pitchFamily="18" charset="0"/>
              </a:rPr>
              <a:t>）</a:t>
            </a:r>
            <a:endParaRPr kumimoji="1" lang="ja-JP" altLang="en-US" sz="1600" dirty="0">
              <a:solidFill>
                <a:schemeClr val="bg1"/>
              </a:solidFill>
            </a:endParaRPr>
          </a:p>
        </p:txBody>
      </p:sp>
    </p:spTree>
    <p:extLst>
      <p:ext uri="{BB962C8B-B14F-4D97-AF65-F5344CB8AC3E}">
        <p14:creationId xmlns:p14="http://schemas.microsoft.com/office/powerpoint/2010/main" val="1988557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584DDC8C-986B-385A-77FA-A474CB9409AC}"/>
              </a:ext>
            </a:extLst>
          </p:cNvPr>
          <p:cNvSpPr/>
          <p:nvPr/>
        </p:nvSpPr>
        <p:spPr>
          <a:xfrm>
            <a:off x="393038" y="4864995"/>
            <a:ext cx="9225996" cy="1873804"/>
          </a:xfrm>
          <a:prstGeom prst="rect">
            <a:avLst/>
          </a:prstGeom>
          <a:solidFill>
            <a:srgbClr val="FF0000">
              <a:alpha val="10000"/>
            </a:srgb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endParaRPr kumimoji="1" lang="en-US" altLang="ja-JP" sz="1400" b="1" dirty="0">
              <a:solidFill>
                <a:schemeClr val="tx1"/>
              </a:solidFill>
              <a:latin typeface="Meiryo UI" panose="020B0604030504040204" pitchFamily="50" charset="-128"/>
              <a:ea typeface="Meiryo UI" panose="020B0604030504040204" pitchFamily="50" charset="-128"/>
            </a:endParaRPr>
          </a:p>
          <a:p>
            <a:endParaRPr kumimoji="1" lang="ja-JP" altLang="en-US" sz="800" b="1"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350" b="1" dirty="0">
                <a:solidFill>
                  <a:schemeClr val="tx1"/>
                </a:solidFill>
                <a:latin typeface="Meiryo UI" panose="020B0604030504040204" pitchFamily="50" charset="-128"/>
                <a:ea typeface="Meiryo UI" panose="020B0604030504040204" pitchFamily="50" charset="-128"/>
              </a:rPr>
              <a:t>システム切り替え後は従来様式での出力はできなくなるため、</a:t>
            </a:r>
            <a:r>
              <a:rPr kumimoji="1" lang="ja-JP" altLang="en-US" sz="1350" b="1" u="sng" dirty="0">
                <a:solidFill>
                  <a:schemeClr val="tx1"/>
                </a:solidFill>
                <a:latin typeface="Meiryo UI" panose="020B0604030504040204" pitchFamily="50" charset="-128"/>
                <a:ea typeface="Meiryo UI" panose="020B0604030504040204" pitchFamily="50" charset="-128"/>
              </a:rPr>
              <a:t>令和</a:t>
            </a:r>
            <a:r>
              <a:rPr kumimoji="1" lang="en-US" altLang="ja-JP" sz="1350" b="1" u="sng" dirty="0">
                <a:solidFill>
                  <a:schemeClr val="tx1"/>
                </a:solidFill>
                <a:latin typeface="Meiryo UI" panose="020B0604030504040204" pitchFamily="50" charset="-128"/>
                <a:ea typeface="Meiryo UI" panose="020B0604030504040204" pitchFamily="50" charset="-128"/>
              </a:rPr>
              <a:t>6</a:t>
            </a:r>
            <a:r>
              <a:rPr kumimoji="1" lang="ja-JP" altLang="en-US" sz="1350" b="1" u="sng" dirty="0">
                <a:solidFill>
                  <a:schemeClr val="tx1"/>
                </a:solidFill>
                <a:latin typeface="Meiryo UI" panose="020B0604030504040204" pitchFamily="50" charset="-128"/>
                <a:ea typeface="Meiryo UI" panose="020B0604030504040204" pitchFamily="50" charset="-128"/>
              </a:rPr>
              <a:t>年</a:t>
            </a:r>
            <a:r>
              <a:rPr kumimoji="1" lang="en-US" altLang="ja-JP" sz="1350" b="1" u="sng" dirty="0">
                <a:solidFill>
                  <a:schemeClr val="tx1"/>
                </a:solidFill>
                <a:latin typeface="Meiryo UI" panose="020B0604030504040204" pitchFamily="50" charset="-128"/>
                <a:ea typeface="Meiryo UI" panose="020B0604030504040204" pitchFamily="50" charset="-128"/>
              </a:rPr>
              <a:t>3</a:t>
            </a:r>
            <a:r>
              <a:rPr kumimoji="1" lang="ja-JP" altLang="en-US" sz="1350" b="1" u="sng" dirty="0">
                <a:solidFill>
                  <a:schemeClr val="tx1"/>
                </a:solidFill>
                <a:latin typeface="Meiryo UI" panose="020B0604030504040204" pitchFamily="50" charset="-128"/>
                <a:ea typeface="Meiryo UI" panose="020B0604030504040204" pitchFamily="50" charset="-128"/>
              </a:rPr>
              <a:t>月</a:t>
            </a:r>
            <a:r>
              <a:rPr kumimoji="1" lang="en-US" altLang="ja-JP" sz="1350" b="1" u="sng" dirty="0">
                <a:solidFill>
                  <a:schemeClr val="tx1"/>
                </a:solidFill>
                <a:latin typeface="Meiryo UI" panose="020B0604030504040204" pitchFamily="50" charset="-128"/>
                <a:ea typeface="Meiryo UI" panose="020B0604030504040204" pitchFamily="50" charset="-128"/>
              </a:rPr>
              <a:t>29</a:t>
            </a:r>
            <a:r>
              <a:rPr kumimoji="1" lang="ja-JP" altLang="en-US" sz="1350" b="1" u="sng" dirty="0">
                <a:solidFill>
                  <a:schemeClr val="tx1"/>
                </a:solidFill>
                <a:latin typeface="Meiryo UI" panose="020B0604030504040204" pitchFamily="50" charset="-128"/>
                <a:ea typeface="Meiryo UI" panose="020B0604030504040204" pitchFamily="50" charset="-128"/>
              </a:rPr>
              <a:t>日（金）</a:t>
            </a:r>
            <a:r>
              <a:rPr kumimoji="1" lang="en-US" altLang="ja-JP" sz="1350" b="1" u="sng" dirty="0">
                <a:solidFill>
                  <a:schemeClr val="tx1"/>
                </a:solidFill>
                <a:latin typeface="Meiryo UI" panose="020B0604030504040204" pitchFamily="50" charset="-128"/>
                <a:ea typeface="Meiryo UI" panose="020B0604030504040204" pitchFamily="50" charset="-128"/>
              </a:rPr>
              <a:t>18:00</a:t>
            </a:r>
            <a:r>
              <a:rPr kumimoji="1" lang="ja-JP" altLang="en-US" sz="1350" b="1" u="sng" dirty="0">
                <a:solidFill>
                  <a:schemeClr val="tx1"/>
                </a:solidFill>
                <a:latin typeface="Meiryo UI" panose="020B0604030504040204" pitchFamily="50" charset="-128"/>
                <a:ea typeface="Meiryo UI" panose="020B0604030504040204" pitchFamily="50" charset="-128"/>
              </a:rPr>
              <a:t>までに、 「受付済」、 「申請（届出）済、未受付」 、「受付中」で、保存が必要な申請書・届出書データは</a:t>
            </a:r>
            <a:r>
              <a:rPr kumimoji="1" lang="ja-JP" altLang="en-US" sz="1350" b="1" dirty="0">
                <a:solidFill>
                  <a:schemeClr val="tx1"/>
                </a:solidFill>
                <a:latin typeface="Meiryo UI" panose="020B0604030504040204" pitchFamily="50" charset="-128"/>
                <a:ea typeface="Meiryo UI" panose="020B0604030504040204" pitchFamily="50" charset="-128"/>
              </a:rPr>
              <a:t>、指定権者への問い合わせも含めて、</a:t>
            </a:r>
            <a:r>
              <a:rPr kumimoji="1" lang="ja-JP" altLang="en-US" sz="1350" b="1" u="sng" dirty="0">
                <a:solidFill>
                  <a:schemeClr val="tx1"/>
                </a:solidFill>
                <a:latin typeface="Meiryo UI" panose="020B0604030504040204" pitchFamily="50" charset="-128"/>
                <a:ea typeface="Meiryo UI" panose="020B0604030504040204" pitchFamily="50" charset="-128"/>
              </a:rPr>
              <a:t>様式・付表の</a:t>
            </a:r>
            <a:r>
              <a:rPr kumimoji="1" lang="en-US" altLang="ja-JP" sz="1350" b="1" u="sng" dirty="0">
                <a:solidFill>
                  <a:schemeClr val="tx1"/>
                </a:solidFill>
                <a:latin typeface="Meiryo UI" panose="020B0604030504040204" pitchFamily="50" charset="-128"/>
                <a:ea typeface="Meiryo UI" panose="020B0604030504040204" pitchFamily="50" charset="-128"/>
              </a:rPr>
              <a:t>Excel</a:t>
            </a:r>
            <a:r>
              <a:rPr kumimoji="1" lang="ja-JP" altLang="en-US" sz="1350" b="1" u="sng" dirty="0">
                <a:solidFill>
                  <a:schemeClr val="tx1"/>
                </a:solidFill>
                <a:latin typeface="Meiryo UI" panose="020B0604030504040204" pitchFamily="50" charset="-128"/>
                <a:ea typeface="Meiryo UI" panose="020B0604030504040204" pitchFamily="50" charset="-128"/>
              </a:rPr>
              <a:t>ファイルや画面の印刷（</a:t>
            </a:r>
            <a:r>
              <a:rPr kumimoji="1" lang="en-US" altLang="ja-JP" sz="1350" b="1" u="sng" dirty="0">
                <a:solidFill>
                  <a:schemeClr val="tx1"/>
                </a:solidFill>
                <a:latin typeface="Meiryo UI" panose="020B0604030504040204" pitchFamily="50" charset="-128"/>
                <a:ea typeface="Meiryo UI" panose="020B0604030504040204" pitchFamily="50" charset="-128"/>
              </a:rPr>
              <a:t>PDF</a:t>
            </a:r>
            <a:r>
              <a:rPr kumimoji="1" lang="ja-JP" altLang="en-US" sz="1350" b="1" u="sng" dirty="0">
                <a:solidFill>
                  <a:schemeClr val="tx1"/>
                </a:solidFill>
                <a:latin typeface="Meiryo UI" panose="020B0604030504040204" pitchFamily="50" charset="-128"/>
                <a:ea typeface="Meiryo UI" panose="020B0604030504040204" pitchFamily="50" charset="-128"/>
              </a:rPr>
              <a:t>）データを取得</a:t>
            </a:r>
            <a:r>
              <a:rPr kumimoji="1" lang="ja-JP" altLang="en-US" sz="1350" b="1" dirty="0">
                <a:solidFill>
                  <a:schemeClr val="tx1"/>
                </a:solidFill>
                <a:latin typeface="Meiryo UI" panose="020B0604030504040204" pitchFamily="50" charset="-128"/>
                <a:ea typeface="Meiryo UI" panose="020B0604030504040204" pitchFamily="50" charset="-128"/>
              </a:rPr>
              <a:t>しておいてください。</a:t>
            </a:r>
          </a:p>
          <a:p>
            <a:pPr marL="285750" indent="-285750">
              <a:buFont typeface="Arial" panose="020B0604020202020204" pitchFamily="34" charset="0"/>
              <a:buChar char="•"/>
            </a:pPr>
            <a:endParaRPr kumimoji="1" lang="ja-JP" altLang="en-US" sz="1350" b="1"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350" b="1" dirty="0">
                <a:solidFill>
                  <a:schemeClr val="tx1"/>
                </a:solidFill>
                <a:latin typeface="Meiryo UI" panose="020B0604030504040204" pitchFamily="50" charset="-128"/>
                <a:ea typeface="Meiryo UI" panose="020B0604030504040204" pitchFamily="50" charset="-128"/>
              </a:rPr>
              <a:t>令和</a:t>
            </a:r>
            <a:r>
              <a:rPr kumimoji="1" lang="en-US" altLang="ja-JP" sz="1350" b="1" dirty="0">
                <a:solidFill>
                  <a:schemeClr val="tx1"/>
                </a:solidFill>
                <a:latin typeface="Meiryo UI" panose="020B0604030504040204" pitchFamily="50" charset="-128"/>
                <a:ea typeface="Meiryo UI" panose="020B0604030504040204" pitchFamily="50" charset="-128"/>
              </a:rPr>
              <a:t>6</a:t>
            </a:r>
            <a:r>
              <a:rPr kumimoji="1" lang="ja-JP" altLang="en-US" sz="1350" b="1" dirty="0">
                <a:solidFill>
                  <a:schemeClr val="tx1"/>
                </a:solidFill>
                <a:latin typeface="Meiryo UI" panose="020B0604030504040204" pitchFamily="50" charset="-128"/>
                <a:ea typeface="Meiryo UI" panose="020B0604030504040204" pitchFamily="50" charset="-128"/>
              </a:rPr>
              <a:t>年</a:t>
            </a:r>
            <a:r>
              <a:rPr kumimoji="1" lang="en-US" altLang="ja-JP" sz="1350" b="1" dirty="0">
                <a:solidFill>
                  <a:schemeClr val="tx1"/>
                </a:solidFill>
                <a:latin typeface="Meiryo UI" panose="020B0604030504040204" pitchFamily="50" charset="-128"/>
                <a:ea typeface="Meiryo UI" panose="020B0604030504040204" pitchFamily="50" charset="-128"/>
              </a:rPr>
              <a:t>3</a:t>
            </a:r>
            <a:r>
              <a:rPr kumimoji="1" lang="ja-JP" altLang="en-US" sz="1350" b="1" dirty="0">
                <a:solidFill>
                  <a:schemeClr val="tx1"/>
                </a:solidFill>
                <a:latin typeface="Meiryo UI" panose="020B0604030504040204" pitchFamily="50" charset="-128"/>
                <a:ea typeface="Meiryo UI" panose="020B0604030504040204" pitchFamily="50" charset="-128"/>
              </a:rPr>
              <a:t>月</a:t>
            </a:r>
            <a:r>
              <a:rPr kumimoji="1" lang="en-US" altLang="ja-JP" sz="1350" b="1" dirty="0">
                <a:solidFill>
                  <a:schemeClr val="tx1"/>
                </a:solidFill>
                <a:latin typeface="Meiryo UI" panose="020B0604030504040204" pitchFamily="50" charset="-128"/>
                <a:ea typeface="Meiryo UI" panose="020B0604030504040204" pitchFamily="50" charset="-128"/>
              </a:rPr>
              <a:t>29</a:t>
            </a:r>
            <a:r>
              <a:rPr kumimoji="1" lang="ja-JP" altLang="en-US" sz="1350" b="1" dirty="0">
                <a:solidFill>
                  <a:schemeClr val="tx1"/>
                </a:solidFill>
                <a:latin typeface="Meiryo UI" panose="020B0604030504040204" pitchFamily="50" charset="-128"/>
                <a:ea typeface="Meiryo UI" panose="020B0604030504040204" pitchFamily="50" charset="-128"/>
              </a:rPr>
              <a:t>日（金）</a:t>
            </a:r>
            <a:r>
              <a:rPr kumimoji="1" lang="en-US" altLang="ja-JP" sz="1350" b="1" dirty="0">
                <a:solidFill>
                  <a:schemeClr val="tx1"/>
                </a:solidFill>
                <a:latin typeface="Meiryo UI" panose="020B0604030504040204" pitchFamily="50" charset="-128"/>
                <a:ea typeface="Meiryo UI" panose="020B0604030504040204" pitchFamily="50" charset="-128"/>
              </a:rPr>
              <a:t>18:00</a:t>
            </a:r>
            <a:r>
              <a:rPr kumimoji="1" lang="ja-JP" altLang="en-US" sz="1350" b="1" dirty="0">
                <a:solidFill>
                  <a:schemeClr val="tx1"/>
                </a:solidFill>
                <a:latin typeface="Meiryo UI" panose="020B0604030504040204" pitchFamily="50" charset="-128"/>
                <a:ea typeface="Meiryo UI" panose="020B0604030504040204" pitchFamily="50" charset="-128"/>
              </a:rPr>
              <a:t>時点で、従来様式の「一時保存」や「差戻し」</a:t>
            </a:r>
            <a:r>
              <a:rPr kumimoji="1" lang="ja-JP" altLang="en-US" sz="1350" b="1"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の</a:t>
            </a:r>
            <a:r>
              <a:rPr kumimoji="1" lang="ja-JP" altLang="en-US" sz="1350" b="1" dirty="0">
                <a:solidFill>
                  <a:schemeClr val="tx1"/>
                </a:solidFill>
                <a:latin typeface="Meiryo UI" panose="020B0604030504040204" pitchFamily="50" charset="-128"/>
                <a:ea typeface="Meiryo UI" panose="020B0604030504040204" pitchFamily="50" charset="-128"/>
              </a:rPr>
              <a:t>申請書・届出書データが存在し、令和６年４月１日以降に入力を再開する場合は、新様式の画面内容に沿って入力してください。</a:t>
            </a:r>
          </a:p>
          <a:p>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4F84BB56-56AA-2953-0D47-2602ED886529}"/>
              </a:ext>
            </a:extLst>
          </p:cNvPr>
          <p:cNvSpPr/>
          <p:nvPr/>
        </p:nvSpPr>
        <p:spPr>
          <a:xfrm>
            <a:off x="393038" y="670509"/>
            <a:ext cx="9225996" cy="3959701"/>
          </a:xfrm>
          <a:prstGeom prst="rect">
            <a:avLst/>
          </a:prstGeom>
          <a:solidFill>
            <a:srgbClr val="00B0F0">
              <a:alpha val="10000"/>
            </a:srgb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endParaRPr kumimoji="1" lang="en-US" altLang="ja-JP" sz="1350" b="1" dirty="0">
              <a:solidFill>
                <a:schemeClr val="tx1"/>
              </a:solidFill>
              <a:latin typeface="Meiryo UI" panose="020B0604030504040204" pitchFamily="50" charset="-128"/>
              <a:ea typeface="Meiryo UI" panose="020B0604030504040204" pitchFamily="50" charset="-128"/>
            </a:endParaRPr>
          </a:p>
          <a:p>
            <a:endParaRPr kumimoji="1" lang="ja-JP" altLang="en-US" sz="800" b="1"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350" b="1" dirty="0">
                <a:solidFill>
                  <a:schemeClr val="tx1"/>
                </a:solidFill>
                <a:latin typeface="Meiryo UI" panose="020B0604030504040204" pitchFamily="50" charset="-128"/>
                <a:ea typeface="Meiryo UI" panose="020B0604030504040204" pitchFamily="50" charset="-128"/>
              </a:rPr>
              <a:t>自治体サイト等にて、従来様式から新様式に変更されること、新様式への切替えに伴い、電子申請・届出システムは</a:t>
            </a:r>
            <a:r>
              <a:rPr kumimoji="1" lang="en-US" altLang="ja-JP" sz="1350" b="1" dirty="0">
                <a:solidFill>
                  <a:schemeClr val="tx1"/>
                </a:solidFill>
                <a:latin typeface="Meiryo UI" panose="020B0604030504040204" pitchFamily="50" charset="-128"/>
                <a:ea typeface="Meiryo UI" panose="020B0604030504040204" pitchFamily="50" charset="-128"/>
              </a:rPr>
              <a:t>【</a:t>
            </a:r>
            <a:r>
              <a:rPr kumimoji="1" lang="ja-JP" altLang="en-US" sz="1350" b="1" u="sng" dirty="0">
                <a:solidFill>
                  <a:schemeClr val="tx1"/>
                </a:solidFill>
                <a:latin typeface="Meiryo UI" panose="020B0604030504040204" pitchFamily="50" charset="-128"/>
                <a:ea typeface="Meiryo UI" panose="020B0604030504040204" pitchFamily="50" charset="-128"/>
              </a:rPr>
              <a:t>令和</a:t>
            </a:r>
            <a:r>
              <a:rPr kumimoji="1" lang="en-US" altLang="ja-JP" sz="1350" b="1" u="sng" dirty="0">
                <a:solidFill>
                  <a:schemeClr val="tx1"/>
                </a:solidFill>
                <a:latin typeface="Meiryo UI" panose="020B0604030504040204" pitchFamily="50" charset="-128"/>
                <a:ea typeface="Meiryo UI" panose="020B0604030504040204" pitchFamily="50" charset="-128"/>
              </a:rPr>
              <a:t>6</a:t>
            </a:r>
            <a:r>
              <a:rPr kumimoji="1" lang="ja-JP" altLang="en-US" sz="1350" b="1" u="sng" dirty="0">
                <a:solidFill>
                  <a:schemeClr val="tx1"/>
                </a:solidFill>
                <a:latin typeface="Meiryo UI" panose="020B0604030504040204" pitchFamily="50" charset="-128"/>
                <a:ea typeface="Meiryo UI" panose="020B0604030504040204" pitchFamily="50" charset="-128"/>
              </a:rPr>
              <a:t>年</a:t>
            </a:r>
            <a:r>
              <a:rPr kumimoji="1" lang="en-US" altLang="ja-JP" sz="1350" b="1" u="sng" dirty="0">
                <a:solidFill>
                  <a:schemeClr val="tx1"/>
                </a:solidFill>
                <a:latin typeface="Meiryo UI" panose="020B0604030504040204" pitchFamily="50" charset="-128"/>
                <a:ea typeface="Meiryo UI" panose="020B0604030504040204" pitchFamily="50" charset="-128"/>
              </a:rPr>
              <a:t>3</a:t>
            </a:r>
            <a:r>
              <a:rPr kumimoji="1" lang="ja-JP" altLang="en-US" sz="1350" b="1" u="sng" dirty="0">
                <a:solidFill>
                  <a:schemeClr val="tx1"/>
                </a:solidFill>
                <a:latin typeface="Meiryo UI" panose="020B0604030504040204" pitchFamily="50" charset="-128"/>
                <a:ea typeface="Meiryo UI" panose="020B0604030504040204" pitchFamily="50" charset="-128"/>
              </a:rPr>
              <a:t>月</a:t>
            </a:r>
            <a:r>
              <a:rPr kumimoji="1" lang="en-US" altLang="ja-JP" sz="1350" b="1" u="sng" dirty="0">
                <a:solidFill>
                  <a:schemeClr val="tx1"/>
                </a:solidFill>
                <a:latin typeface="Meiryo UI" panose="020B0604030504040204" pitchFamily="50" charset="-128"/>
                <a:ea typeface="Meiryo UI" panose="020B0604030504040204" pitchFamily="50" charset="-128"/>
              </a:rPr>
              <a:t>29</a:t>
            </a:r>
            <a:r>
              <a:rPr kumimoji="1" lang="ja-JP" altLang="en-US" sz="1350" b="1" u="sng" dirty="0">
                <a:solidFill>
                  <a:schemeClr val="tx1"/>
                </a:solidFill>
                <a:latin typeface="Meiryo UI" panose="020B0604030504040204" pitchFamily="50" charset="-128"/>
                <a:ea typeface="Meiryo UI" panose="020B0604030504040204" pitchFamily="50" charset="-128"/>
              </a:rPr>
              <a:t>日（金）</a:t>
            </a:r>
            <a:r>
              <a:rPr kumimoji="1" lang="en-US" altLang="ja-JP" sz="1350" b="1" u="sng" dirty="0">
                <a:solidFill>
                  <a:schemeClr val="tx1"/>
                </a:solidFill>
                <a:latin typeface="Meiryo UI" panose="020B0604030504040204" pitchFamily="50" charset="-128"/>
                <a:ea typeface="Meiryo UI" panose="020B0604030504040204" pitchFamily="50" charset="-128"/>
              </a:rPr>
              <a:t>18:00</a:t>
            </a:r>
            <a:r>
              <a:rPr kumimoji="1" lang="ja-JP" altLang="en-US" sz="1350" b="1" u="sng" dirty="0">
                <a:solidFill>
                  <a:schemeClr val="tx1"/>
                </a:solidFill>
                <a:latin typeface="Meiryo UI" panose="020B0604030504040204" pitchFamily="50" charset="-128"/>
                <a:ea typeface="Meiryo UI" panose="020B0604030504040204" pitchFamily="50" charset="-128"/>
              </a:rPr>
              <a:t>から令和</a:t>
            </a:r>
            <a:r>
              <a:rPr kumimoji="1" lang="en-US" altLang="ja-JP" sz="1350" b="1" u="sng" dirty="0">
                <a:solidFill>
                  <a:schemeClr val="tx1"/>
                </a:solidFill>
                <a:latin typeface="Meiryo UI" panose="020B0604030504040204" pitchFamily="50" charset="-128"/>
                <a:ea typeface="Meiryo UI" panose="020B0604030504040204" pitchFamily="50" charset="-128"/>
              </a:rPr>
              <a:t>6</a:t>
            </a:r>
            <a:r>
              <a:rPr kumimoji="1" lang="ja-JP" altLang="en-US" sz="1350" b="1" u="sng" dirty="0">
                <a:solidFill>
                  <a:schemeClr val="tx1"/>
                </a:solidFill>
                <a:latin typeface="Meiryo UI" panose="020B0604030504040204" pitchFamily="50" charset="-128"/>
                <a:ea typeface="Meiryo UI" panose="020B0604030504040204" pitchFamily="50" charset="-128"/>
              </a:rPr>
              <a:t>年</a:t>
            </a:r>
            <a:r>
              <a:rPr kumimoji="1" lang="en-US" altLang="ja-JP" sz="1350" b="1" u="sng" dirty="0">
                <a:solidFill>
                  <a:schemeClr val="tx1"/>
                </a:solidFill>
                <a:latin typeface="Meiryo UI" panose="020B0604030504040204" pitchFamily="50" charset="-128"/>
                <a:ea typeface="Meiryo UI" panose="020B0604030504040204" pitchFamily="50" charset="-128"/>
              </a:rPr>
              <a:t>4</a:t>
            </a:r>
            <a:r>
              <a:rPr kumimoji="1" lang="ja-JP" altLang="en-US" sz="1350" b="1" u="sng" dirty="0">
                <a:solidFill>
                  <a:schemeClr val="tx1"/>
                </a:solidFill>
                <a:latin typeface="Meiryo UI" panose="020B0604030504040204" pitchFamily="50" charset="-128"/>
                <a:ea typeface="Meiryo UI" panose="020B0604030504040204" pitchFamily="50" charset="-128"/>
              </a:rPr>
              <a:t>月</a:t>
            </a:r>
            <a:r>
              <a:rPr kumimoji="1" lang="en-US" altLang="ja-JP" sz="1350" b="1" u="sng" dirty="0">
                <a:solidFill>
                  <a:schemeClr val="tx1"/>
                </a:solidFill>
                <a:latin typeface="Meiryo UI" panose="020B0604030504040204" pitchFamily="50" charset="-128"/>
                <a:ea typeface="Meiryo UI" panose="020B0604030504040204" pitchFamily="50" charset="-128"/>
              </a:rPr>
              <a:t>1</a:t>
            </a:r>
            <a:r>
              <a:rPr kumimoji="1" lang="ja-JP" altLang="en-US" sz="1350" b="1" u="sng" dirty="0">
                <a:solidFill>
                  <a:schemeClr val="tx1"/>
                </a:solidFill>
                <a:latin typeface="Meiryo UI" panose="020B0604030504040204" pitchFamily="50" charset="-128"/>
                <a:ea typeface="Meiryo UI" panose="020B0604030504040204" pitchFamily="50" charset="-128"/>
              </a:rPr>
              <a:t>日（月）</a:t>
            </a:r>
            <a:r>
              <a:rPr kumimoji="1" lang="en-US" altLang="ja-JP" sz="1350" b="1" u="sng" dirty="0">
                <a:solidFill>
                  <a:schemeClr val="tx1"/>
                </a:solidFill>
                <a:latin typeface="Meiryo UI" panose="020B0604030504040204" pitchFamily="50" charset="-128"/>
                <a:ea typeface="Meiryo UI" panose="020B0604030504040204" pitchFamily="50" charset="-128"/>
              </a:rPr>
              <a:t>8:00</a:t>
            </a:r>
            <a:r>
              <a:rPr kumimoji="1" lang="ja-JP" altLang="en-US" sz="1350" b="1" u="sng" dirty="0">
                <a:solidFill>
                  <a:schemeClr val="tx1"/>
                </a:solidFill>
                <a:latin typeface="Meiryo UI" panose="020B0604030504040204" pitchFamily="50" charset="-128"/>
                <a:ea typeface="Meiryo UI" panose="020B0604030504040204" pitchFamily="50" charset="-128"/>
              </a:rPr>
              <a:t>まで</a:t>
            </a:r>
            <a:r>
              <a:rPr kumimoji="1" lang="en-US" altLang="ja-JP" sz="1350" b="1" u="sng" dirty="0">
                <a:solidFill>
                  <a:schemeClr val="tx1"/>
                </a:solidFill>
                <a:latin typeface="Meiryo UI" panose="020B0604030504040204" pitchFamily="50" charset="-128"/>
                <a:ea typeface="Meiryo UI" panose="020B0604030504040204" pitchFamily="50" charset="-128"/>
              </a:rPr>
              <a:t> 】</a:t>
            </a:r>
            <a:r>
              <a:rPr kumimoji="1" lang="ja-JP" altLang="en-US" sz="1350" b="1" u="sng" dirty="0">
                <a:solidFill>
                  <a:schemeClr val="tx1"/>
                </a:solidFill>
                <a:latin typeface="Meiryo UI" panose="020B0604030504040204" pitchFamily="50" charset="-128"/>
                <a:ea typeface="Meiryo UI" panose="020B0604030504040204" pitchFamily="50" charset="-128"/>
              </a:rPr>
              <a:t>利用不可</a:t>
            </a:r>
            <a:r>
              <a:rPr kumimoji="1" lang="ja-JP" altLang="en-US" sz="1350" b="1" dirty="0">
                <a:solidFill>
                  <a:schemeClr val="tx1"/>
                </a:solidFill>
                <a:latin typeface="Meiryo UI" panose="020B0604030504040204" pitchFamily="50" charset="-128"/>
                <a:ea typeface="Meiryo UI" panose="020B0604030504040204" pitchFamily="50" charset="-128"/>
              </a:rPr>
              <a:t>となることについて、介護事業所へ周知をお願いします。</a:t>
            </a:r>
          </a:p>
          <a:p>
            <a:pPr marL="285750" indent="-285750">
              <a:buFont typeface="Arial" panose="020B0604020202020204" pitchFamily="34" charset="0"/>
              <a:buChar char="•"/>
            </a:pPr>
            <a:endParaRPr kumimoji="1" lang="ja-JP" altLang="en-US" sz="1350" b="1"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350" b="1" dirty="0">
                <a:solidFill>
                  <a:schemeClr val="tx1"/>
                </a:solidFill>
                <a:latin typeface="Meiryo UI" panose="020B0604030504040204" pitchFamily="50" charset="-128"/>
                <a:ea typeface="Meiryo UI" panose="020B0604030504040204" pitchFamily="50" charset="-128"/>
              </a:rPr>
              <a:t>システム切り替え後は従来様式での出力はできなくなるため、</a:t>
            </a:r>
            <a:r>
              <a:rPr kumimoji="1" lang="ja-JP" altLang="en-US" sz="1350" b="1" u="sng" dirty="0">
                <a:solidFill>
                  <a:schemeClr val="tx1"/>
                </a:solidFill>
                <a:latin typeface="Meiryo UI" panose="020B0604030504040204" pitchFamily="50" charset="-128"/>
                <a:ea typeface="Meiryo UI" panose="020B0604030504040204" pitchFamily="50" charset="-128"/>
              </a:rPr>
              <a:t>令和</a:t>
            </a:r>
            <a:r>
              <a:rPr kumimoji="1" lang="en-US" altLang="ja-JP" sz="1350" b="1" u="sng" dirty="0">
                <a:solidFill>
                  <a:schemeClr val="tx1"/>
                </a:solidFill>
                <a:latin typeface="Meiryo UI" panose="020B0604030504040204" pitchFamily="50" charset="-128"/>
                <a:ea typeface="Meiryo UI" panose="020B0604030504040204" pitchFamily="50" charset="-128"/>
              </a:rPr>
              <a:t>6</a:t>
            </a:r>
            <a:r>
              <a:rPr kumimoji="1" lang="ja-JP" altLang="en-US" sz="1350" b="1" u="sng" dirty="0">
                <a:solidFill>
                  <a:schemeClr val="tx1"/>
                </a:solidFill>
                <a:latin typeface="Meiryo UI" panose="020B0604030504040204" pitchFamily="50" charset="-128"/>
                <a:ea typeface="Meiryo UI" panose="020B0604030504040204" pitchFamily="50" charset="-128"/>
              </a:rPr>
              <a:t>年</a:t>
            </a:r>
            <a:r>
              <a:rPr kumimoji="1" lang="en-US" altLang="ja-JP" sz="1350" b="1" u="sng" dirty="0">
                <a:solidFill>
                  <a:schemeClr val="tx1"/>
                </a:solidFill>
                <a:latin typeface="Meiryo UI" panose="020B0604030504040204" pitchFamily="50" charset="-128"/>
                <a:ea typeface="Meiryo UI" panose="020B0604030504040204" pitchFamily="50" charset="-128"/>
              </a:rPr>
              <a:t>3</a:t>
            </a:r>
            <a:r>
              <a:rPr kumimoji="1" lang="ja-JP" altLang="en-US" sz="1350" b="1" u="sng" dirty="0">
                <a:solidFill>
                  <a:schemeClr val="tx1"/>
                </a:solidFill>
                <a:latin typeface="Meiryo UI" panose="020B0604030504040204" pitchFamily="50" charset="-128"/>
                <a:ea typeface="Meiryo UI" panose="020B0604030504040204" pitchFamily="50" charset="-128"/>
              </a:rPr>
              <a:t>月</a:t>
            </a:r>
            <a:r>
              <a:rPr kumimoji="1" lang="en-US" altLang="ja-JP" sz="1350" b="1" u="sng" dirty="0">
                <a:solidFill>
                  <a:schemeClr val="tx1"/>
                </a:solidFill>
                <a:latin typeface="Meiryo UI" panose="020B0604030504040204" pitchFamily="50" charset="-128"/>
                <a:ea typeface="Meiryo UI" panose="020B0604030504040204" pitchFamily="50" charset="-128"/>
              </a:rPr>
              <a:t>29</a:t>
            </a:r>
            <a:r>
              <a:rPr kumimoji="1" lang="ja-JP" altLang="en-US" sz="1350" b="1" u="sng" dirty="0">
                <a:solidFill>
                  <a:schemeClr val="tx1"/>
                </a:solidFill>
                <a:latin typeface="Meiryo UI" panose="020B0604030504040204" pitchFamily="50" charset="-128"/>
                <a:ea typeface="Meiryo UI" panose="020B0604030504040204" pitchFamily="50" charset="-128"/>
              </a:rPr>
              <a:t>日（金）</a:t>
            </a:r>
            <a:r>
              <a:rPr kumimoji="1" lang="en-US" altLang="ja-JP" sz="1350" b="1" u="sng" dirty="0">
                <a:solidFill>
                  <a:schemeClr val="tx1"/>
                </a:solidFill>
                <a:latin typeface="Meiryo UI" panose="020B0604030504040204" pitchFamily="50" charset="-128"/>
                <a:ea typeface="Meiryo UI" panose="020B0604030504040204" pitchFamily="50" charset="-128"/>
              </a:rPr>
              <a:t>18:00</a:t>
            </a:r>
            <a:r>
              <a:rPr kumimoji="1" lang="ja-JP" altLang="en-US" sz="1350" b="1" u="sng" dirty="0">
                <a:solidFill>
                  <a:schemeClr val="tx1"/>
                </a:solidFill>
                <a:latin typeface="Meiryo UI" panose="020B0604030504040204" pitchFamily="50" charset="-128"/>
                <a:ea typeface="Meiryo UI" panose="020B0604030504040204" pitchFamily="50" charset="-128"/>
              </a:rPr>
              <a:t>までに、保存が必要な「受付済」や「受付中」の申請書・届出書データは</a:t>
            </a:r>
            <a:r>
              <a:rPr kumimoji="1" lang="ja-JP" altLang="en-US" sz="1350" b="1" dirty="0">
                <a:solidFill>
                  <a:schemeClr val="tx1"/>
                </a:solidFill>
                <a:latin typeface="Meiryo UI" panose="020B0604030504040204" pitchFamily="50" charset="-128"/>
                <a:ea typeface="Meiryo UI" panose="020B0604030504040204" pitchFamily="50" charset="-128"/>
              </a:rPr>
              <a:t>、介護事業所からの問い合わせ対応も含めて、</a:t>
            </a:r>
            <a:r>
              <a:rPr kumimoji="1" lang="ja-JP" altLang="en-US" sz="1350" b="1" u="sng" dirty="0">
                <a:solidFill>
                  <a:schemeClr val="tx1"/>
                </a:solidFill>
                <a:latin typeface="Meiryo UI" panose="020B0604030504040204" pitchFamily="50" charset="-128"/>
                <a:ea typeface="Meiryo UI" panose="020B0604030504040204" pitchFamily="50" charset="-128"/>
              </a:rPr>
              <a:t>様式・付表の</a:t>
            </a:r>
            <a:r>
              <a:rPr kumimoji="1" lang="en-US" altLang="ja-JP" sz="1350" b="1" u="sng" dirty="0">
                <a:solidFill>
                  <a:schemeClr val="tx1"/>
                </a:solidFill>
                <a:latin typeface="Meiryo UI" panose="020B0604030504040204" pitchFamily="50" charset="-128"/>
                <a:ea typeface="Meiryo UI" panose="020B0604030504040204" pitchFamily="50" charset="-128"/>
              </a:rPr>
              <a:t>Excel</a:t>
            </a:r>
            <a:r>
              <a:rPr kumimoji="1" lang="ja-JP" altLang="en-US" sz="1350" b="1" u="sng" dirty="0">
                <a:solidFill>
                  <a:schemeClr val="tx1"/>
                </a:solidFill>
                <a:latin typeface="Meiryo UI" panose="020B0604030504040204" pitchFamily="50" charset="-128"/>
                <a:ea typeface="Meiryo UI" panose="020B0604030504040204" pitchFamily="50" charset="-128"/>
              </a:rPr>
              <a:t>ファイルや画面の印刷（</a:t>
            </a:r>
            <a:r>
              <a:rPr kumimoji="1" lang="en-US" altLang="ja-JP" sz="1350" b="1" u="sng" dirty="0">
                <a:solidFill>
                  <a:schemeClr val="tx1"/>
                </a:solidFill>
                <a:latin typeface="Meiryo UI" panose="020B0604030504040204" pitchFamily="50" charset="-128"/>
                <a:ea typeface="Meiryo UI" panose="020B0604030504040204" pitchFamily="50" charset="-128"/>
              </a:rPr>
              <a:t>PDF</a:t>
            </a:r>
            <a:r>
              <a:rPr kumimoji="1" lang="ja-JP" altLang="en-US" sz="1350" b="1" u="sng" dirty="0">
                <a:solidFill>
                  <a:schemeClr val="tx1"/>
                </a:solidFill>
                <a:latin typeface="Meiryo UI" panose="020B0604030504040204" pitchFamily="50" charset="-128"/>
                <a:ea typeface="Meiryo UI" panose="020B0604030504040204" pitchFamily="50" charset="-128"/>
              </a:rPr>
              <a:t>）データを取得</a:t>
            </a:r>
            <a:r>
              <a:rPr kumimoji="1" lang="ja-JP" altLang="en-US" sz="1350" b="1" dirty="0">
                <a:solidFill>
                  <a:schemeClr val="tx1"/>
                </a:solidFill>
                <a:latin typeface="Meiryo UI" panose="020B0604030504040204" pitchFamily="50" charset="-128"/>
                <a:ea typeface="Meiryo UI" panose="020B0604030504040204" pitchFamily="50" charset="-128"/>
              </a:rPr>
              <a:t>しておいてください。</a:t>
            </a:r>
          </a:p>
          <a:p>
            <a:pPr marL="285750" indent="-285750">
              <a:buFont typeface="Arial" panose="020B0604020202020204" pitchFamily="34" charset="0"/>
              <a:buChar char="•"/>
            </a:pPr>
            <a:endParaRPr kumimoji="1" lang="ja-JP" altLang="en-US" sz="1350" b="1"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350" b="1" dirty="0">
                <a:solidFill>
                  <a:schemeClr val="tx1"/>
                </a:solidFill>
                <a:latin typeface="Meiryo UI" panose="020B0604030504040204" pitchFamily="50" charset="-128"/>
                <a:ea typeface="Meiryo UI" panose="020B0604030504040204" pitchFamily="50" charset="-128"/>
              </a:rPr>
              <a:t>「申請（届出）済、未受付」の申請書・届出書データは、自治体の運用ルールに沿って新様式後に「受付中」にする又は「差戻し」や「却下」をして、必要に応じて様式・付表の</a:t>
            </a:r>
            <a:r>
              <a:rPr kumimoji="1" lang="en-US" altLang="ja-JP" sz="1350" b="1" dirty="0">
                <a:solidFill>
                  <a:schemeClr val="tx1"/>
                </a:solidFill>
                <a:latin typeface="Meiryo UI" panose="020B0604030504040204" pitchFamily="50" charset="-128"/>
                <a:ea typeface="Meiryo UI" panose="020B0604030504040204" pitchFamily="50" charset="-128"/>
              </a:rPr>
              <a:t>Excel</a:t>
            </a:r>
            <a:r>
              <a:rPr kumimoji="1" lang="ja-JP" altLang="en-US" sz="1350" b="1" dirty="0">
                <a:solidFill>
                  <a:schemeClr val="tx1"/>
                </a:solidFill>
                <a:latin typeface="Meiryo UI" panose="020B0604030504040204" pitchFamily="50" charset="-128"/>
                <a:ea typeface="Meiryo UI" panose="020B0604030504040204" pitchFamily="50" charset="-128"/>
              </a:rPr>
              <a:t>ファイルや画面の印刷（</a:t>
            </a:r>
            <a:r>
              <a:rPr kumimoji="1" lang="en-US" altLang="ja-JP" sz="1350" b="1" dirty="0">
                <a:solidFill>
                  <a:schemeClr val="tx1"/>
                </a:solidFill>
                <a:latin typeface="Meiryo UI" panose="020B0604030504040204" pitchFamily="50" charset="-128"/>
                <a:ea typeface="Meiryo UI" panose="020B0604030504040204" pitchFamily="50" charset="-128"/>
              </a:rPr>
              <a:t>PDF</a:t>
            </a:r>
            <a:r>
              <a:rPr kumimoji="1" lang="ja-JP" altLang="en-US" sz="1350" b="1" dirty="0">
                <a:solidFill>
                  <a:schemeClr val="tx1"/>
                </a:solidFill>
                <a:latin typeface="Meiryo UI" panose="020B0604030504040204" pitchFamily="50" charset="-128"/>
                <a:ea typeface="Meiryo UI" panose="020B0604030504040204" pitchFamily="50" charset="-128"/>
              </a:rPr>
              <a:t>）データを取得してください。</a:t>
            </a:r>
          </a:p>
          <a:p>
            <a:pPr marL="285750" indent="-285750">
              <a:buFont typeface="Arial" panose="020B0604020202020204" pitchFamily="34" charset="0"/>
              <a:buChar char="•"/>
            </a:pPr>
            <a:endParaRPr kumimoji="1" lang="ja-JP" altLang="en-US" sz="1350" b="1"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350" b="1" dirty="0">
                <a:solidFill>
                  <a:schemeClr val="tx1"/>
                </a:solidFill>
                <a:latin typeface="Meiryo UI" panose="020B0604030504040204" pitchFamily="50" charset="-128"/>
                <a:ea typeface="Meiryo UI" panose="020B0604030504040204" pitchFamily="50" charset="-128"/>
              </a:rPr>
              <a:t>事業所台帳管理システムとのデータ連携を実施している場合には、システム切り替え後は従来様式での台帳連携用ファイルでの出力はできなくなるため、</a:t>
            </a:r>
            <a:r>
              <a:rPr kumimoji="1" lang="ja-JP" altLang="en-US" sz="1350" b="1" u="sng" dirty="0">
                <a:solidFill>
                  <a:schemeClr val="tx1"/>
                </a:solidFill>
                <a:latin typeface="Meiryo UI" panose="020B0604030504040204" pitchFamily="50" charset="-128"/>
                <a:ea typeface="Meiryo UI" panose="020B0604030504040204" pitchFamily="50" charset="-128"/>
              </a:rPr>
              <a:t>令和</a:t>
            </a:r>
            <a:r>
              <a:rPr kumimoji="1" lang="en-US" altLang="ja-JP" sz="1350" b="1" u="sng" dirty="0">
                <a:solidFill>
                  <a:schemeClr val="tx1"/>
                </a:solidFill>
                <a:latin typeface="Meiryo UI" panose="020B0604030504040204" pitchFamily="50" charset="-128"/>
                <a:ea typeface="Meiryo UI" panose="020B0604030504040204" pitchFamily="50" charset="-128"/>
              </a:rPr>
              <a:t>6</a:t>
            </a:r>
            <a:r>
              <a:rPr kumimoji="1" lang="ja-JP" altLang="en-US" sz="1350" b="1" u="sng" dirty="0">
                <a:solidFill>
                  <a:schemeClr val="tx1"/>
                </a:solidFill>
                <a:latin typeface="Meiryo UI" panose="020B0604030504040204" pitchFamily="50" charset="-128"/>
                <a:ea typeface="Meiryo UI" panose="020B0604030504040204" pitchFamily="50" charset="-128"/>
              </a:rPr>
              <a:t>年</a:t>
            </a:r>
            <a:r>
              <a:rPr kumimoji="1" lang="en-US" altLang="ja-JP" sz="1350" b="1" u="sng" dirty="0">
                <a:solidFill>
                  <a:schemeClr val="tx1"/>
                </a:solidFill>
                <a:latin typeface="Meiryo UI" panose="020B0604030504040204" pitchFamily="50" charset="-128"/>
                <a:ea typeface="Meiryo UI" panose="020B0604030504040204" pitchFamily="50" charset="-128"/>
              </a:rPr>
              <a:t>3</a:t>
            </a:r>
            <a:r>
              <a:rPr kumimoji="1" lang="ja-JP" altLang="en-US" sz="1350" b="1" u="sng" dirty="0">
                <a:solidFill>
                  <a:schemeClr val="tx1"/>
                </a:solidFill>
                <a:latin typeface="Meiryo UI" panose="020B0604030504040204" pitchFamily="50" charset="-128"/>
                <a:ea typeface="Meiryo UI" panose="020B0604030504040204" pitchFamily="50" charset="-128"/>
              </a:rPr>
              <a:t>月</a:t>
            </a:r>
            <a:r>
              <a:rPr kumimoji="1" lang="en-US" altLang="ja-JP" sz="1350" b="1" u="sng" dirty="0">
                <a:solidFill>
                  <a:schemeClr val="tx1"/>
                </a:solidFill>
                <a:latin typeface="Meiryo UI" panose="020B0604030504040204" pitchFamily="50" charset="-128"/>
                <a:ea typeface="Meiryo UI" panose="020B0604030504040204" pitchFamily="50" charset="-128"/>
              </a:rPr>
              <a:t>29</a:t>
            </a:r>
            <a:r>
              <a:rPr kumimoji="1" lang="ja-JP" altLang="en-US" sz="1350" b="1" u="sng" dirty="0">
                <a:solidFill>
                  <a:schemeClr val="tx1"/>
                </a:solidFill>
                <a:latin typeface="Meiryo UI" panose="020B0604030504040204" pitchFamily="50" charset="-128"/>
                <a:ea typeface="Meiryo UI" panose="020B0604030504040204" pitchFamily="50" charset="-128"/>
              </a:rPr>
              <a:t>日（金）</a:t>
            </a:r>
            <a:r>
              <a:rPr kumimoji="1" lang="en-US" altLang="ja-JP" sz="1350" b="1" u="sng" dirty="0">
                <a:solidFill>
                  <a:schemeClr val="tx1"/>
                </a:solidFill>
                <a:latin typeface="Meiryo UI" panose="020B0604030504040204" pitchFamily="50" charset="-128"/>
                <a:ea typeface="Meiryo UI" panose="020B0604030504040204" pitchFamily="50" charset="-128"/>
              </a:rPr>
              <a:t>18:00</a:t>
            </a:r>
            <a:r>
              <a:rPr kumimoji="1" lang="ja-JP" altLang="en-US" sz="1350" b="1" u="sng" dirty="0">
                <a:solidFill>
                  <a:schemeClr val="tx1"/>
                </a:solidFill>
                <a:latin typeface="Meiryo UI" panose="020B0604030504040204" pitchFamily="50" charset="-128"/>
                <a:ea typeface="Meiryo UI" panose="020B0604030504040204" pitchFamily="50" charset="-128"/>
              </a:rPr>
              <a:t>までに、 「受付済」や「受付中」の申請書・届出書データは、データ連携用ファイルを取得</a:t>
            </a:r>
            <a:r>
              <a:rPr kumimoji="1" lang="ja-JP" altLang="en-US" sz="1350" b="1" dirty="0">
                <a:solidFill>
                  <a:schemeClr val="tx1"/>
                </a:solidFill>
                <a:latin typeface="Meiryo UI" panose="020B0604030504040204" pitchFamily="50" charset="-128"/>
                <a:ea typeface="Meiryo UI" panose="020B0604030504040204" pitchFamily="50" charset="-128"/>
              </a:rPr>
              <a:t>しておいてください。</a:t>
            </a:r>
          </a:p>
          <a:p>
            <a:pPr marL="285750" indent="-285750">
              <a:buFont typeface="Arial" panose="020B0604020202020204" pitchFamily="34" charset="0"/>
              <a:buChar char="•"/>
            </a:pPr>
            <a:endParaRPr kumimoji="1" lang="ja-JP" altLang="en-US" sz="1350" b="1"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350" b="1" dirty="0">
                <a:solidFill>
                  <a:schemeClr val="tx1"/>
                </a:solidFill>
                <a:latin typeface="Meiryo UI" panose="020B0604030504040204" pitchFamily="50" charset="-128"/>
                <a:ea typeface="Meiryo UI" panose="020B0604030504040204" pitchFamily="50" charset="-128"/>
              </a:rPr>
              <a:t>電子申請・届出システムのデモ環境は、令和</a:t>
            </a:r>
            <a:r>
              <a:rPr kumimoji="1" lang="en-US" altLang="ja-JP" sz="1350" b="1" dirty="0">
                <a:solidFill>
                  <a:schemeClr val="tx1"/>
                </a:solidFill>
                <a:latin typeface="Meiryo UI" panose="020B0604030504040204" pitchFamily="50" charset="-128"/>
                <a:ea typeface="Meiryo UI" panose="020B0604030504040204" pitchFamily="50" charset="-128"/>
              </a:rPr>
              <a:t>6</a:t>
            </a:r>
            <a:r>
              <a:rPr kumimoji="1" lang="ja-JP" altLang="en-US" sz="1350" b="1" dirty="0">
                <a:solidFill>
                  <a:schemeClr val="tx1"/>
                </a:solidFill>
                <a:latin typeface="Meiryo UI" panose="020B0604030504040204" pitchFamily="50" charset="-128"/>
                <a:ea typeface="Meiryo UI" panose="020B0604030504040204" pitchFamily="50" charset="-128"/>
              </a:rPr>
              <a:t>年</a:t>
            </a:r>
            <a:r>
              <a:rPr kumimoji="1" lang="en-US" altLang="ja-JP" sz="1350" b="1" dirty="0">
                <a:solidFill>
                  <a:schemeClr val="tx1"/>
                </a:solidFill>
                <a:latin typeface="Meiryo UI" panose="020B0604030504040204" pitchFamily="50" charset="-128"/>
                <a:ea typeface="Meiryo UI" panose="020B0604030504040204" pitchFamily="50" charset="-128"/>
              </a:rPr>
              <a:t>4</a:t>
            </a:r>
            <a:r>
              <a:rPr kumimoji="1" lang="ja-JP" altLang="en-US" sz="1350" b="1" dirty="0">
                <a:solidFill>
                  <a:schemeClr val="tx1"/>
                </a:solidFill>
                <a:latin typeface="Meiryo UI" panose="020B0604030504040204" pitchFamily="50" charset="-128"/>
                <a:ea typeface="Meiryo UI" panose="020B0604030504040204" pitchFamily="50" charset="-128"/>
              </a:rPr>
              <a:t>月</a:t>
            </a:r>
            <a:r>
              <a:rPr kumimoji="1" lang="en-US" altLang="ja-JP" sz="1350" b="1" dirty="0">
                <a:solidFill>
                  <a:schemeClr val="tx1"/>
                </a:solidFill>
                <a:latin typeface="Meiryo UI" panose="020B0604030504040204" pitchFamily="50" charset="-128"/>
                <a:ea typeface="Meiryo UI" panose="020B0604030504040204" pitchFamily="50" charset="-128"/>
              </a:rPr>
              <a:t>1</a:t>
            </a:r>
            <a:r>
              <a:rPr kumimoji="1" lang="ja-JP" altLang="en-US" sz="1350" b="1" dirty="0">
                <a:solidFill>
                  <a:schemeClr val="tx1"/>
                </a:solidFill>
                <a:latin typeface="Meiryo UI" panose="020B0604030504040204" pitchFamily="50" charset="-128"/>
                <a:ea typeface="Meiryo UI" panose="020B0604030504040204" pitchFamily="50" charset="-128"/>
              </a:rPr>
              <a:t>日時点では従来様式の画面となりますが、令和</a:t>
            </a:r>
            <a:r>
              <a:rPr kumimoji="1" lang="en-US" altLang="ja-JP" sz="1350" b="1" dirty="0">
                <a:solidFill>
                  <a:schemeClr val="tx1"/>
                </a:solidFill>
                <a:latin typeface="Meiryo UI" panose="020B0604030504040204" pitchFamily="50" charset="-128"/>
                <a:ea typeface="Meiryo UI" panose="020B0604030504040204" pitchFamily="50" charset="-128"/>
              </a:rPr>
              <a:t>6</a:t>
            </a:r>
            <a:r>
              <a:rPr kumimoji="1" lang="ja-JP" altLang="en-US" sz="1350" b="1" dirty="0">
                <a:solidFill>
                  <a:schemeClr val="tx1"/>
                </a:solidFill>
                <a:latin typeface="Meiryo UI" panose="020B0604030504040204" pitchFamily="50" charset="-128"/>
                <a:ea typeface="Meiryo UI" panose="020B0604030504040204" pitchFamily="50" charset="-128"/>
              </a:rPr>
              <a:t>年</a:t>
            </a:r>
            <a:r>
              <a:rPr kumimoji="1" lang="en-US" altLang="ja-JP" sz="1350" b="1" dirty="0">
                <a:solidFill>
                  <a:schemeClr val="tx1"/>
                </a:solidFill>
                <a:latin typeface="Meiryo UI" panose="020B0604030504040204" pitchFamily="50" charset="-128"/>
                <a:ea typeface="Meiryo UI" panose="020B0604030504040204" pitchFamily="50" charset="-128"/>
              </a:rPr>
              <a:t>7</a:t>
            </a:r>
            <a:r>
              <a:rPr kumimoji="1" lang="ja-JP" altLang="en-US" sz="1350" b="1" dirty="0">
                <a:solidFill>
                  <a:schemeClr val="tx1"/>
                </a:solidFill>
                <a:latin typeface="Meiryo UI" panose="020B0604030504040204" pitchFamily="50" charset="-128"/>
                <a:ea typeface="Meiryo UI" panose="020B0604030504040204" pitchFamily="50" charset="-128"/>
              </a:rPr>
              <a:t>月</a:t>
            </a:r>
            <a:r>
              <a:rPr kumimoji="1" lang="en-US" altLang="ja-JP" sz="1350" b="1" dirty="0">
                <a:solidFill>
                  <a:schemeClr val="tx1"/>
                </a:solidFill>
                <a:latin typeface="Meiryo UI" panose="020B0604030504040204" pitchFamily="50" charset="-128"/>
                <a:ea typeface="Meiryo UI" panose="020B0604030504040204" pitchFamily="50" charset="-128"/>
              </a:rPr>
              <a:t>1</a:t>
            </a:r>
            <a:r>
              <a:rPr kumimoji="1" lang="ja-JP" altLang="en-US" sz="1350" b="1" dirty="0">
                <a:solidFill>
                  <a:schemeClr val="tx1"/>
                </a:solidFill>
                <a:latin typeface="Meiryo UI" panose="020B0604030504040204" pitchFamily="50" charset="-128"/>
                <a:ea typeface="Meiryo UI" panose="020B0604030504040204" pitchFamily="50" charset="-128"/>
              </a:rPr>
              <a:t>日から新様式へ対応した画面に修正します。</a:t>
            </a:r>
          </a:p>
          <a:p>
            <a:endParaRPr kumimoji="1" lang="ja-JP" altLang="en-US" sz="1350" b="1" dirty="0">
              <a:solidFill>
                <a:schemeClr val="tx1"/>
              </a:solidFill>
              <a:latin typeface="Meiryo UI" panose="020B0604030504040204" pitchFamily="50" charset="-128"/>
              <a:ea typeface="Meiryo UI" panose="020B0604030504040204" pitchFamily="50" charset="-128"/>
            </a:endParaRPr>
          </a:p>
          <a:p>
            <a:endParaRPr kumimoji="1" lang="ja-JP" altLang="en-US" sz="1350" b="1"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88529F97-02A4-1ED7-DB14-E56E7BD14DC7}"/>
              </a:ext>
            </a:extLst>
          </p:cNvPr>
          <p:cNvSpPr/>
          <p:nvPr/>
        </p:nvSpPr>
        <p:spPr>
          <a:xfrm>
            <a:off x="0" y="0"/>
            <a:ext cx="9906000" cy="53538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新様式</a:t>
            </a:r>
            <a:r>
              <a:rPr kumimoji="1" lang="ja-JP" altLang="en-US" sz="16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6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12</a:t>
            </a:r>
            <a:r>
              <a:rPr kumimoji="1" lang="ja-JP" altLang="en-US" sz="16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月</a:t>
            </a:r>
            <a:r>
              <a:rPr kumimoji="1" lang="en-US" altLang="ja-JP" sz="16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19</a:t>
            </a:r>
            <a:r>
              <a:rPr kumimoji="1" lang="ja-JP" altLang="en-US" sz="16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日告示に基づくもの）</a:t>
            </a: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への切替対応における注意事項等の詳細</a:t>
            </a:r>
          </a:p>
        </p:txBody>
      </p:sp>
      <p:sp>
        <p:nvSpPr>
          <p:cNvPr id="5" name="スライド番号プレースホルダー 1">
            <a:extLst>
              <a:ext uri="{FF2B5EF4-FFF2-40B4-BE49-F238E27FC236}">
                <a16:creationId xmlns:a16="http://schemas.microsoft.com/office/drawing/2014/main" id="{EEBDF5D0-7BE1-5D24-7762-A79AD1F88582}"/>
              </a:ext>
            </a:extLst>
          </p:cNvPr>
          <p:cNvSpPr>
            <a:spLocks noGrp="1"/>
          </p:cNvSpPr>
          <p:nvPr>
            <p:ph type="sldNum" sz="quarter" idx="12"/>
          </p:nvPr>
        </p:nvSpPr>
        <p:spPr>
          <a:xfrm>
            <a:off x="7522789" y="6556237"/>
            <a:ext cx="2311400" cy="365125"/>
          </a:xfrm>
        </p:spPr>
        <p:txBody>
          <a:bodyPr/>
          <a:lstStyle/>
          <a:p>
            <a:fld id="{D2D8002D-B5B0-4BAC-B1F6-782DDCCE6D9C}" type="slidenum">
              <a:rPr lang="ja-JP" altLang="en-US" smtClean="0">
                <a:solidFill>
                  <a:prstClr val="black">
                    <a:tint val="75000"/>
                  </a:prstClr>
                </a:solidFill>
              </a:rPr>
              <a:pPr/>
              <a:t>3</a:t>
            </a:fld>
            <a:endParaRPr lang="ja-JP" altLang="en-US" dirty="0">
              <a:solidFill>
                <a:prstClr val="black">
                  <a:tint val="75000"/>
                </a:prstClr>
              </a:solidFill>
            </a:endParaRPr>
          </a:p>
        </p:txBody>
      </p:sp>
      <p:sp>
        <p:nvSpPr>
          <p:cNvPr id="24" name="四角形: 角を丸くする 23">
            <a:extLst>
              <a:ext uri="{FF2B5EF4-FFF2-40B4-BE49-F238E27FC236}">
                <a16:creationId xmlns:a16="http://schemas.microsoft.com/office/drawing/2014/main" id="{C92334B4-4A53-5579-80E1-A545978638B9}"/>
              </a:ext>
            </a:extLst>
          </p:cNvPr>
          <p:cNvSpPr/>
          <p:nvPr/>
        </p:nvSpPr>
        <p:spPr>
          <a:xfrm>
            <a:off x="84946" y="44510"/>
            <a:ext cx="1736039" cy="357970"/>
          </a:xfrm>
          <a:prstGeom prst="roundRect">
            <a:avLst/>
          </a:prstGeom>
          <a:solidFill>
            <a:srgbClr val="33CC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自治体向け資料</a:t>
            </a:r>
          </a:p>
        </p:txBody>
      </p:sp>
      <p:sp>
        <p:nvSpPr>
          <p:cNvPr id="25" name="四角形: 角を丸くする 24">
            <a:extLst>
              <a:ext uri="{FF2B5EF4-FFF2-40B4-BE49-F238E27FC236}">
                <a16:creationId xmlns:a16="http://schemas.microsoft.com/office/drawing/2014/main" id="{681A8256-6A38-D493-4A84-EB2493CDB153}"/>
              </a:ext>
            </a:extLst>
          </p:cNvPr>
          <p:cNvSpPr/>
          <p:nvPr/>
        </p:nvSpPr>
        <p:spPr>
          <a:xfrm>
            <a:off x="200997" y="564989"/>
            <a:ext cx="2979865" cy="473235"/>
          </a:xfrm>
          <a:prstGeom prst="round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bg1"/>
                </a:solidFill>
                <a:latin typeface="Meiryo UI" panose="020B0604030504040204" pitchFamily="50" charset="-128"/>
                <a:ea typeface="Meiryo UI" panose="020B0604030504040204" pitchFamily="50" charset="-128"/>
              </a:rPr>
              <a:t>指定権者における注意事項等</a:t>
            </a:r>
          </a:p>
        </p:txBody>
      </p:sp>
      <p:sp>
        <p:nvSpPr>
          <p:cNvPr id="26" name="四角形: 角を丸くする 25">
            <a:extLst>
              <a:ext uri="{FF2B5EF4-FFF2-40B4-BE49-F238E27FC236}">
                <a16:creationId xmlns:a16="http://schemas.microsoft.com/office/drawing/2014/main" id="{FD688993-A07D-59C1-BA97-7554F5A89365}"/>
              </a:ext>
            </a:extLst>
          </p:cNvPr>
          <p:cNvSpPr/>
          <p:nvPr/>
        </p:nvSpPr>
        <p:spPr>
          <a:xfrm>
            <a:off x="286966" y="4682432"/>
            <a:ext cx="3065834" cy="47323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介護事業所における注意事項等</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46073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88529F97-02A4-1ED7-DB14-E56E7BD14DC7}"/>
              </a:ext>
            </a:extLst>
          </p:cNvPr>
          <p:cNvSpPr/>
          <p:nvPr/>
        </p:nvSpPr>
        <p:spPr>
          <a:xfrm>
            <a:off x="0" y="-27383"/>
            <a:ext cx="9906000" cy="53538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補足</a:t>
            </a:r>
            <a:r>
              <a:rPr kumimoji="1" lang="en-US" altLang="ja-JP"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新様式（</a:t>
            </a:r>
            <a:r>
              <a:rPr kumimoji="1" lang="en-US" altLang="ja-JP"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12</a:t>
            </a:r>
            <a:r>
              <a:rPr kumimoji="1" lang="ja-JP" altLang="en-US"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月</a:t>
            </a:r>
            <a:r>
              <a:rPr kumimoji="1" lang="en-US" altLang="ja-JP"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19</a:t>
            </a:r>
            <a:r>
              <a:rPr kumimoji="1" lang="ja-JP" altLang="en-US"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日告示に基づくもの）に関する情報</a:t>
            </a:r>
          </a:p>
        </p:txBody>
      </p:sp>
      <p:sp>
        <p:nvSpPr>
          <p:cNvPr id="5" name="スライド番号プレースホルダー 1">
            <a:extLst>
              <a:ext uri="{FF2B5EF4-FFF2-40B4-BE49-F238E27FC236}">
                <a16:creationId xmlns:a16="http://schemas.microsoft.com/office/drawing/2014/main" id="{EEBDF5D0-7BE1-5D24-7762-A79AD1F88582}"/>
              </a:ext>
            </a:extLst>
          </p:cNvPr>
          <p:cNvSpPr>
            <a:spLocks noGrp="1"/>
          </p:cNvSpPr>
          <p:nvPr>
            <p:ph type="sldNum" sz="quarter" idx="12"/>
          </p:nvPr>
        </p:nvSpPr>
        <p:spPr>
          <a:xfrm>
            <a:off x="7552346" y="6546482"/>
            <a:ext cx="2311400" cy="365125"/>
          </a:xfrm>
        </p:spPr>
        <p:txBody>
          <a:bodyPr/>
          <a:lstStyle/>
          <a:p>
            <a:fld id="{D2D8002D-B5B0-4BAC-B1F6-782DDCCE6D9C}" type="slidenum">
              <a:rPr lang="ja-JP" altLang="en-US" smtClean="0">
                <a:solidFill>
                  <a:prstClr val="black">
                    <a:tint val="75000"/>
                  </a:prstClr>
                </a:solidFill>
              </a:rPr>
              <a:pPr/>
              <a:t>4</a:t>
            </a:fld>
            <a:endParaRPr lang="ja-JP" altLang="en-US" dirty="0">
              <a:solidFill>
                <a:prstClr val="black">
                  <a:tint val="75000"/>
                </a:prstClr>
              </a:solidFill>
            </a:endParaRPr>
          </a:p>
        </p:txBody>
      </p:sp>
      <p:sp>
        <p:nvSpPr>
          <p:cNvPr id="6" name="テキスト ボックス 5">
            <a:extLst>
              <a:ext uri="{FF2B5EF4-FFF2-40B4-BE49-F238E27FC236}">
                <a16:creationId xmlns:a16="http://schemas.microsoft.com/office/drawing/2014/main" id="{7FD5120D-86E5-1D5B-C40B-998B857AE6E2}"/>
              </a:ext>
            </a:extLst>
          </p:cNvPr>
          <p:cNvSpPr txBox="1"/>
          <p:nvPr/>
        </p:nvSpPr>
        <p:spPr>
          <a:xfrm>
            <a:off x="150044" y="572751"/>
            <a:ext cx="9682442" cy="5958101"/>
          </a:xfrm>
          <a:prstGeom prst="rect">
            <a:avLst/>
          </a:prstGeom>
          <a:noFill/>
        </p:spPr>
        <p:txBody>
          <a:bodyPr wrap="square" rtlCol="0">
            <a:noAutofit/>
          </a:bodyPr>
          <a:lstStyle/>
          <a:p>
            <a:endParaRPr kumimoji="1" lang="ja-JP" altLang="en-US" sz="1600" b="1" dirty="0">
              <a:latin typeface="Meiryo UI" panose="020B0604030504040204" pitchFamily="50" charset="-128"/>
              <a:ea typeface="Meiryo UI" panose="020B0604030504040204" pitchFamily="50" charset="-128"/>
            </a:endParaRPr>
          </a:p>
          <a:p>
            <a:endParaRPr kumimoji="1" lang="ja-JP" altLang="en-US" sz="16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「介護事業所の指定申請等のウェブ入力・電子申請の導入、文書標準化」サイトの２．（１）、（２）に掲載</a:t>
            </a:r>
          </a:p>
          <a:p>
            <a:r>
              <a:rPr lang="ja-JP" altLang="en-US" sz="1400" b="1" i="0" dirty="0">
                <a:effectLst/>
                <a:latin typeface="Meiryo UI" panose="020B0604030504040204" pitchFamily="50" charset="-128"/>
                <a:ea typeface="Meiryo UI" panose="020B0604030504040204" pitchFamily="50" charset="-128"/>
              </a:rPr>
              <a:t>　</a:t>
            </a:r>
            <a:r>
              <a:rPr lang="en-US" altLang="ja-JP" sz="1400" b="1" i="0" dirty="0">
                <a:effectLst/>
                <a:latin typeface="Meiryo UI" panose="020B0604030504040204" pitchFamily="50" charset="-128"/>
                <a:ea typeface="Meiryo UI" panose="020B0604030504040204" pitchFamily="50" charset="-128"/>
              </a:rPr>
              <a:t>https://www.mhlw.go.jp/stf/kaigo-shinsei.html</a:t>
            </a:r>
            <a:endParaRPr lang="ja-JP" altLang="en-US" sz="1400" b="1" i="0" dirty="0">
              <a:effectLst/>
              <a:latin typeface="Meiryo UI" panose="020B0604030504040204" pitchFamily="50" charset="-128"/>
              <a:ea typeface="Meiryo UI" panose="020B0604030504040204" pitchFamily="50" charset="-128"/>
            </a:endParaRPr>
          </a:p>
          <a:p>
            <a:r>
              <a:rPr lang="ja-JP" altLang="en-US" sz="1400" b="1" i="0" dirty="0">
                <a:effectLst/>
                <a:latin typeface="Meiryo UI" panose="020B0604030504040204" pitchFamily="50" charset="-128"/>
                <a:ea typeface="Meiryo UI" panose="020B0604030504040204" pitchFamily="50" charset="-128"/>
              </a:rPr>
              <a:t>　　２．指定申請様式等の使用原則化（令和６年４月１日以降）</a:t>
            </a:r>
          </a:p>
          <a:p>
            <a:r>
              <a:rPr lang="ja-JP" altLang="en-US" sz="1400" b="1" i="0" dirty="0">
                <a:effectLst/>
                <a:latin typeface="Meiryo UI" panose="020B0604030504040204" pitchFamily="50" charset="-128"/>
                <a:ea typeface="Meiryo UI" panose="020B0604030504040204" pitchFamily="50" charset="-128"/>
              </a:rPr>
              <a:t>　　　（１）厚生労働大臣が定める様式等（令和６年４月１日以降に使用）</a:t>
            </a:r>
            <a:endParaRPr lang="ja-JP" altLang="en-US" sz="1400" b="1" dirty="0">
              <a:latin typeface="Meiryo UI" panose="020B0604030504040204" pitchFamily="50" charset="-128"/>
              <a:ea typeface="Meiryo UI" panose="020B0604030504040204" pitchFamily="50" charset="-128"/>
            </a:endParaRPr>
          </a:p>
          <a:p>
            <a:r>
              <a:rPr lang="ja-JP" altLang="en-US" sz="1400" b="1" i="0" dirty="0">
                <a:effectLst/>
                <a:latin typeface="Meiryo UI" panose="020B0604030504040204" pitchFamily="50" charset="-128"/>
                <a:ea typeface="Meiryo UI" panose="020B0604030504040204" pitchFamily="50" charset="-128"/>
              </a:rPr>
              <a:t>　　　（２）指定申請様式例等（令和６年３月３１日以前に使用）</a:t>
            </a:r>
          </a:p>
          <a:p>
            <a:endParaRPr kumimoji="1" lang="ja-JP" altLang="en-US" sz="1400" b="1" dirty="0">
              <a:latin typeface="Meiryo UI" panose="020B0604030504040204" pitchFamily="50" charset="-128"/>
              <a:ea typeface="Meiryo UI" panose="020B0604030504040204" pitchFamily="50" charset="-128"/>
            </a:endParaRPr>
          </a:p>
          <a:p>
            <a:endParaRPr kumimoji="1" lang="ja-JP" altLang="en-US" sz="800" b="1" dirty="0">
              <a:latin typeface="Meiryo UI" panose="020B0604030504040204" pitchFamily="50" charset="-128"/>
              <a:ea typeface="Meiryo UI" panose="020B0604030504040204" pitchFamily="50" charset="-128"/>
            </a:endParaRPr>
          </a:p>
          <a:p>
            <a:endParaRPr kumimoji="1" lang="ja-JP" altLang="en-US" sz="800" b="1" dirty="0">
              <a:latin typeface="Meiryo UI" panose="020B0604030504040204" pitchFamily="50" charset="-128"/>
              <a:ea typeface="Meiryo UI" panose="020B0604030504040204" pitchFamily="50" charset="-128"/>
            </a:endParaRPr>
          </a:p>
          <a:p>
            <a:endParaRPr kumimoji="1" lang="ja-JP" altLang="en-US"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（１）全ての様式・付表について、様式番号が変更、法人番号の入力欄を追加</a:t>
            </a:r>
          </a:p>
          <a:p>
            <a:r>
              <a:rPr kumimoji="1" lang="ja-JP" altLang="en-US" sz="1200" b="1" dirty="0">
                <a:latin typeface="Meiryo UI" panose="020B0604030504040204" pitchFamily="50" charset="-128"/>
                <a:ea typeface="Meiryo UI" panose="020B0604030504040204" pitchFamily="50" charset="-128"/>
              </a:rPr>
              <a:t>（２）全ての付表名について、「〇〇介護事業所の指定</a:t>
            </a:r>
            <a:r>
              <a:rPr kumimoji="1" lang="ja-JP" altLang="en-US" sz="1200" b="1" u="sng" dirty="0">
                <a:latin typeface="Meiryo UI" panose="020B0604030504040204" pitchFamily="50" charset="-128"/>
                <a:ea typeface="Meiryo UI" panose="020B0604030504040204" pitchFamily="50" charset="-128"/>
              </a:rPr>
              <a:t>等</a:t>
            </a:r>
            <a:r>
              <a:rPr kumimoji="1" lang="ja-JP" altLang="en-US" sz="1200" b="1" dirty="0">
                <a:latin typeface="Meiryo UI" panose="020B0604030504040204" pitchFamily="50" charset="-128"/>
                <a:ea typeface="Meiryo UI" panose="020B0604030504040204" pitchFamily="50" charset="-128"/>
              </a:rPr>
              <a:t>に係る記載事項」に修正</a:t>
            </a:r>
            <a:r>
              <a:rPr lang="ja-JP" altLang="en-US" sz="1200" b="1" i="0" u="none" strike="noStrike" baseline="0" dirty="0">
                <a:latin typeface="Meiryo UI" panose="020B0604030504040204" pitchFamily="50" charset="-128"/>
                <a:ea typeface="Meiryo UI" panose="020B0604030504040204" pitchFamily="50" charset="-128"/>
              </a:rPr>
              <a:t>（下線文字追加）</a:t>
            </a:r>
            <a:endParaRPr kumimoji="1" lang="ja-JP" altLang="en-US" sz="1200" b="1" dirty="0">
              <a:latin typeface="Meiryo UI" panose="020B0604030504040204" pitchFamily="50" charset="-128"/>
              <a:ea typeface="Meiryo UI" panose="020B0604030504040204" pitchFamily="50" charset="-128"/>
            </a:endParaRPr>
          </a:p>
          <a:p>
            <a:r>
              <a:rPr lang="ja-JP" altLang="en-US" sz="1200" b="1" kern="100" dirty="0">
                <a:latin typeface="Meiryo UI" panose="020B0604030504040204" pitchFamily="50" charset="-128"/>
                <a:ea typeface="Meiryo UI" panose="020B0604030504040204" pitchFamily="50" charset="-128"/>
                <a:cs typeface="Courier New" panose="02070309020205020404" pitchFamily="49" charset="0"/>
              </a:rPr>
              <a:t>（３）変更届出書の変更があった事項（未使用項目の削除、省令記載文言との平仄合わせ）の見直し</a:t>
            </a:r>
          </a:p>
          <a:p>
            <a:r>
              <a:rPr kumimoji="1" lang="ja-JP" altLang="en-US" sz="1200" b="1" kern="100" dirty="0">
                <a:latin typeface="Meiryo UI" panose="020B0604030504040204" pitchFamily="50" charset="-128"/>
                <a:ea typeface="Meiryo UI" panose="020B0604030504040204" pitchFamily="50" charset="-128"/>
                <a:cs typeface="Courier New" panose="02070309020205020404" pitchFamily="49" charset="0"/>
              </a:rPr>
              <a:t>　　　　・「</a:t>
            </a:r>
            <a:r>
              <a:rPr lang="ja-JP" altLang="en-US" sz="1200" b="1" i="0" u="none" strike="noStrike" baseline="0" dirty="0">
                <a:latin typeface="Meiryo UI" panose="020B0604030504040204" pitchFamily="50" charset="-128"/>
                <a:ea typeface="Meiryo UI" panose="020B0604030504040204" pitchFamily="50" charset="-128"/>
              </a:rPr>
              <a:t>代表者（開設者）の氏名、生年月日、住所</a:t>
            </a:r>
            <a:r>
              <a:rPr lang="ja-JP" altLang="en-US" sz="1200" b="1" i="0" u="sng" strike="noStrike" baseline="0" dirty="0">
                <a:latin typeface="Meiryo UI" panose="020B0604030504040204" pitchFamily="50" charset="-128"/>
                <a:ea typeface="Meiryo UI" panose="020B0604030504040204" pitchFamily="50" charset="-128"/>
              </a:rPr>
              <a:t>及び職名</a:t>
            </a:r>
            <a:r>
              <a:rPr lang="ja-JP" altLang="en-US" sz="1200" b="1" i="0" u="none" strike="noStrike" baseline="0" dirty="0">
                <a:latin typeface="Meiryo UI" panose="020B0604030504040204" pitchFamily="50" charset="-128"/>
                <a:ea typeface="Meiryo UI" panose="020B0604030504040204" pitchFamily="50" charset="-128"/>
              </a:rPr>
              <a:t>」に修正（下線文字追加）</a:t>
            </a:r>
            <a:endParaRPr lang="en-US" altLang="ja-JP" sz="1200" b="1" i="0" u="none" strike="noStrike" baseline="0" dirty="0">
              <a:latin typeface="Meiryo UI" panose="020B0604030504040204" pitchFamily="50" charset="-128"/>
              <a:ea typeface="Meiryo UI" panose="020B0604030504040204" pitchFamily="50" charset="-128"/>
            </a:endParaRPr>
          </a:p>
          <a:p>
            <a:r>
              <a:rPr kumimoji="1" lang="en-US" altLang="ja-JP" sz="1200" b="1"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  ・「</a:t>
            </a:r>
            <a:r>
              <a:rPr lang="ja-JP" altLang="en-US" sz="1200" b="1" i="0" u="none" strike="noStrike" baseline="0" dirty="0">
                <a:latin typeface="Meiryo UI" panose="020B0604030504040204" pitchFamily="50" charset="-128"/>
                <a:ea typeface="Meiryo UI" panose="020B0604030504040204" pitchFamily="50" charset="-128"/>
              </a:rPr>
              <a:t>事業所（施設）の管理者の氏名、生年月日、住所</a:t>
            </a:r>
            <a:r>
              <a:rPr lang="ja-JP" altLang="en-US" sz="1200" b="1" i="0" u="sng" strike="noStrike" baseline="0" dirty="0">
                <a:latin typeface="Meiryo UI" panose="020B0604030504040204" pitchFamily="50" charset="-128"/>
                <a:ea typeface="Meiryo UI" panose="020B0604030504040204" pitchFamily="50" charset="-128"/>
              </a:rPr>
              <a:t>及び経歴</a:t>
            </a:r>
            <a:r>
              <a:rPr lang="ja-JP" altLang="en-US" sz="1200" b="1" i="0" u="none" strike="noStrike" baseline="0" dirty="0">
                <a:latin typeface="Meiryo UI" panose="020B0604030504040204" pitchFamily="50" charset="-128"/>
                <a:ea typeface="Meiryo UI" panose="020B0604030504040204" pitchFamily="50" charset="-128"/>
              </a:rPr>
              <a:t>」に修正（下線文字追加） </a:t>
            </a:r>
            <a:r>
              <a:rPr lang="en-US" altLang="ja-JP" sz="1200" b="1" i="0" u="none" strike="noStrike" baseline="0" dirty="0">
                <a:latin typeface="Meiryo UI" panose="020B0604030504040204" pitchFamily="50" charset="-128"/>
                <a:ea typeface="Meiryo UI" panose="020B0604030504040204" pitchFamily="50" charset="-128"/>
              </a:rPr>
              <a:t>※</a:t>
            </a:r>
            <a:r>
              <a:rPr lang="zh-CN" altLang="en-US" sz="1200" b="1" i="0" u="none" strike="noStrike" baseline="0" dirty="0">
                <a:latin typeface="Meiryo UI" panose="020B0604030504040204" pitchFamily="50" charset="-128"/>
                <a:ea typeface="Meiryo UI" panose="020B0604030504040204" pitchFamily="50" charset="-128"/>
              </a:rPr>
              <a:t>様式第二号（四）</a:t>
            </a:r>
            <a:r>
              <a:rPr lang="ja-JP" altLang="en-US" sz="1200" b="1" i="0" u="none" strike="noStrike" baseline="0" dirty="0">
                <a:latin typeface="Meiryo UI" panose="020B0604030504040204" pitchFamily="50" charset="-128"/>
                <a:ea typeface="Meiryo UI" panose="020B0604030504040204" pitchFamily="50" charset="-128"/>
              </a:rPr>
              <a:t>のみ</a:t>
            </a:r>
            <a:endParaRPr lang="en-US" altLang="ja-JP" sz="1200" b="1" i="0" u="none" strike="noStrike" baseline="0" dirty="0">
              <a:latin typeface="Meiryo UI" panose="020B0604030504040204" pitchFamily="50" charset="-128"/>
              <a:ea typeface="Meiryo UI" panose="020B0604030504040204" pitchFamily="50" charset="-128"/>
            </a:endParaRPr>
          </a:p>
          <a:p>
            <a:r>
              <a:rPr lang="ja-JP" altLang="en-US" sz="1200" b="1" i="0" u="none" strike="noStrike" baseline="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a:t>
            </a:r>
            <a:r>
              <a:rPr lang="ja-JP" altLang="en-US" sz="1200" b="1" i="0" u="none" strike="noStrike" baseline="0" dirty="0">
                <a:latin typeface="Meiryo UI" panose="020B0604030504040204" pitchFamily="50" charset="-128"/>
                <a:ea typeface="Meiryo UI" panose="020B0604030504040204" pitchFamily="50" charset="-128"/>
              </a:rPr>
              <a:t>連携する訪問看護を行う事業所の名称」と「連携する訪問看護を行う事業所の所在地」に分割　</a:t>
            </a:r>
            <a:r>
              <a:rPr lang="en-US" altLang="ja-JP" sz="1200" b="1" i="0" u="none" strike="noStrike" baseline="0" dirty="0">
                <a:latin typeface="Meiryo UI" panose="020B0604030504040204" pitchFamily="50" charset="-128"/>
                <a:ea typeface="Meiryo UI" panose="020B0604030504040204" pitchFamily="50" charset="-128"/>
              </a:rPr>
              <a:t> ※</a:t>
            </a:r>
            <a:r>
              <a:rPr lang="zh-CN" altLang="en-US" sz="1200" b="1" i="0" u="none" strike="noStrike" baseline="0" dirty="0">
                <a:latin typeface="Meiryo UI" panose="020B0604030504040204" pitchFamily="50" charset="-128"/>
                <a:ea typeface="Meiryo UI" panose="020B0604030504040204" pitchFamily="50" charset="-128"/>
              </a:rPr>
              <a:t>様式第二号（四）</a:t>
            </a:r>
            <a:r>
              <a:rPr lang="ja-JP" altLang="en-US" sz="1200" b="1" i="0" u="none" strike="noStrike" baseline="0" dirty="0">
                <a:latin typeface="Meiryo UI" panose="020B0604030504040204" pitchFamily="50" charset="-128"/>
                <a:ea typeface="Meiryo UI" panose="020B0604030504040204" pitchFamily="50" charset="-128"/>
              </a:rPr>
              <a:t>のみ</a:t>
            </a:r>
          </a:p>
          <a:p>
            <a:r>
              <a:rPr kumimoji="1" lang="ja-JP" altLang="en-US" sz="1200" b="1" dirty="0">
                <a:latin typeface="Meiryo UI" panose="020B0604030504040204" pitchFamily="50" charset="-128"/>
                <a:ea typeface="Meiryo UI" panose="020B0604030504040204" pitchFamily="50" charset="-128"/>
              </a:rPr>
              <a:t>（４）居宅サービス</a:t>
            </a:r>
            <a:r>
              <a:rPr lang="zh-CN" altLang="en-US" sz="1200" b="1" i="0" u="none" strike="noStrike" baseline="0" dirty="0">
                <a:latin typeface="Meiryo UI" panose="020B0604030504040204" pitchFamily="50" charset="-128"/>
                <a:ea typeface="Meiryo UI" panose="020B0604030504040204" pitchFamily="50" charset="-128"/>
              </a:rPr>
              <a:t>様式第一号（三） </a:t>
            </a:r>
            <a:r>
              <a:rPr kumimoji="1" lang="ja-JP" altLang="en-US" sz="1200" b="1" dirty="0">
                <a:latin typeface="Meiryo UI" panose="020B0604030504040204" pitchFamily="50" charset="-128"/>
                <a:ea typeface="Meiryo UI" panose="020B0604030504040204" pitchFamily="50" charset="-128"/>
              </a:rPr>
              <a:t>「</a:t>
            </a:r>
            <a:r>
              <a:rPr lang="zh-TW" altLang="en-US" sz="1200" b="1" i="0" u="none" strike="noStrike" baseline="0" dirty="0">
                <a:latin typeface="Meiryo UI" panose="020B0604030504040204" pitchFamily="50" charset="-128"/>
                <a:ea typeface="Meiryo UI" panose="020B0604030504040204" pitchFamily="50" charset="-128"/>
              </a:rPr>
              <a:t>指定特定施設入居者生活介護指定変更申請書</a:t>
            </a:r>
            <a:r>
              <a:rPr lang="ja-JP" altLang="en-US" sz="1200" b="1" i="0" u="none" strike="noStrike" baseline="0" dirty="0">
                <a:latin typeface="Meiryo UI" panose="020B0604030504040204" pitchFamily="50" charset="-128"/>
                <a:ea typeface="Meiryo UI" panose="020B0604030504040204" pitchFamily="50" charset="-128"/>
              </a:rPr>
              <a:t>」の新規様式追加</a:t>
            </a:r>
          </a:p>
          <a:p>
            <a:r>
              <a:rPr kumimoji="1" lang="ja-JP" altLang="en-US" sz="1200" b="1" dirty="0">
                <a:latin typeface="Meiryo UI" panose="020B0604030504040204" pitchFamily="50" charset="-128"/>
                <a:ea typeface="Meiryo UI" panose="020B0604030504040204" pitchFamily="50" charset="-128"/>
              </a:rPr>
              <a:t>（５）</a:t>
            </a:r>
            <a:r>
              <a:rPr lang="ja-JP" altLang="ja-JP" sz="1200" b="1" kern="100" dirty="0">
                <a:effectLst/>
                <a:latin typeface="Meiryo UI" panose="020B0604030504040204" pitchFamily="50" charset="-128"/>
                <a:ea typeface="Meiryo UI" panose="020B0604030504040204" pitchFamily="50" charset="-128"/>
                <a:cs typeface="Courier New" panose="02070309020205020404" pitchFamily="49" charset="0"/>
              </a:rPr>
              <a:t>居宅</a:t>
            </a:r>
            <a:r>
              <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rPr>
              <a:t>サービス</a:t>
            </a:r>
            <a:r>
              <a:rPr lang="ja-JP" altLang="en-US" sz="1200" b="1" i="0" u="none" strike="noStrike" baseline="0" dirty="0">
                <a:latin typeface="Meiryo UI" panose="020B0604030504040204" pitchFamily="50" charset="-128"/>
                <a:ea typeface="Meiryo UI" panose="020B0604030504040204" pitchFamily="50" charset="-128"/>
              </a:rPr>
              <a:t>付表第一号（七） 「</a:t>
            </a:r>
            <a:r>
              <a:rPr lang="ja-JP" altLang="en-US" sz="1200" b="1" i="0" u="none" strike="noStrike" baseline="0" dirty="0">
                <a:solidFill>
                  <a:srgbClr val="000000"/>
                </a:solidFill>
                <a:latin typeface="Meiryo UI" panose="020B0604030504040204" pitchFamily="50" charset="-128"/>
                <a:ea typeface="Meiryo UI" panose="020B0604030504040204" pitchFamily="50" charset="-128"/>
              </a:rPr>
              <a:t>通所リハビリテーション・介護予防通所リハビリテーション事業所の指定</a:t>
            </a:r>
            <a:r>
              <a:rPr lang="ja-JP" altLang="en-US" sz="1200" b="1" i="0" u="none" strike="noStrike" baseline="0" dirty="0">
                <a:latin typeface="Meiryo UI" panose="020B0604030504040204" pitchFamily="50" charset="-128"/>
                <a:ea typeface="Meiryo UI" panose="020B0604030504040204" pitchFamily="50" charset="-128"/>
              </a:rPr>
              <a:t>等</a:t>
            </a:r>
            <a:r>
              <a:rPr lang="ja-JP" altLang="en-US" sz="1200" b="1" i="0" u="none" strike="noStrike" baseline="0" dirty="0">
                <a:solidFill>
                  <a:srgbClr val="000000"/>
                </a:solidFill>
                <a:latin typeface="Meiryo UI" panose="020B0604030504040204" pitchFamily="50" charset="-128"/>
                <a:ea typeface="Meiryo UI" panose="020B0604030504040204" pitchFamily="50" charset="-128"/>
              </a:rPr>
              <a:t>に係る記載事項」の「</a:t>
            </a:r>
            <a:r>
              <a:rPr lang="ja-JP" altLang="en-US" sz="1200" b="1" i="0" u="none" strike="noStrike" baseline="0" dirty="0">
                <a:latin typeface="Meiryo UI" panose="020B0604030504040204" pitchFamily="50" charset="-128"/>
                <a:ea typeface="Meiryo UI" panose="020B0604030504040204" pitchFamily="50" charset="-128"/>
              </a:rPr>
              <a:t>事業所の種別</a:t>
            </a:r>
            <a:r>
              <a:rPr lang="ja-JP" altLang="en-US" sz="1200" b="1" i="0" u="none" strike="noStrike" baseline="0" dirty="0">
                <a:solidFill>
                  <a:srgbClr val="000000"/>
                </a:solidFill>
                <a:latin typeface="Meiryo UI" panose="020B0604030504040204" pitchFamily="50" charset="-128"/>
                <a:ea typeface="Meiryo UI" panose="020B0604030504040204" pitchFamily="50" charset="-128"/>
              </a:rPr>
              <a:t>」</a:t>
            </a:r>
          </a:p>
          <a:p>
            <a:r>
              <a:rPr lang="ja-JP" altLang="en-US" sz="1200" b="1" dirty="0">
                <a:solidFill>
                  <a:srgbClr val="000000"/>
                </a:solidFill>
                <a:latin typeface="Meiryo UI" panose="020B0604030504040204" pitchFamily="50" charset="-128"/>
                <a:ea typeface="Meiryo UI" panose="020B0604030504040204" pitchFamily="50" charset="-128"/>
              </a:rPr>
              <a:t>　　　</a:t>
            </a:r>
            <a:r>
              <a:rPr lang="ja-JP" altLang="en-US" sz="1200" b="1" i="0" u="none" strike="noStrike" baseline="0" dirty="0">
                <a:solidFill>
                  <a:srgbClr val="000000"/>
                </a:solidFill>
                <a:latin typeface="Meiryo UI" panose="020B0604030504040204" pitchFamily="50" charset="-128"/>
                <a:ea typeface="Meiryo UI" panose="020B0604030504040204" pitchFamily="50" charset="-128"/>
              </a:rPr>
              <a:t>の</a:t>
            </a:r>
            <a:r>
              <a:rPr lang="ja-JP" altLang="en-US" sz="1200" b="1" dirty="0">
                <a:solidFill>
                  <a:srgbClr val="000000"/>
                </a:solidFill>
                <a:latin typeface="Meiryo UI" panose="020B0604030504040204" pitchFamily="50" charset="-128"/>
                <a:ea typeface="Meiryo UI" panose="020B0604030504040204" pitchFamily="50" charset="-128"/>
              </a:rPr>
              <a:t>種別名の修正</a:t>
            </a:r>
            <a:endParaRPr lang="en-US" altLang="ja-JP" sz="1200" b="1" i="0" u="none" strike="noStrike" baseline="0" dirty="0">
              <a:solidFill>
                <a:srgbClr val="000000"/>
              </a:solidFill>
              <a:latin typeface="Meiryo UI" panose="020B0604030504040204" pitchFamily="50" charset="-128"/>
              <a:ea typeface="Meiryo UI" panose="020B0604030504040204" pitchFamily="50" charset="-128"/>
            </a:endParaRPr>
          </a:p>
          <a:p>
            <a:r>
              <a:rPr lang="ja-JP" altLang="en-US" sz="1200" b="1" i="0" u="none" strike="noStrike" baseline="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a:t>
            </a:r>
            <a:r>
              <a:rPr lang="zh-TW" altLang="en-US" sz="1200" b="1" i="0" u="none" strike="noStrike" baseline="0" dirty="0">
                <a:latin typeface="Meiryo UI" panose="020B0604030504040204" pitchFamily="50" charset="-128"/>
                <a:ea typeface="Meiryo UI" panose="020B0604030504040204" pitchFamily="50" charset="-128"/>
              </a:rPr>
              <a:t>基準第 </a:t>
            </a:r>
            <a:r>
              <a:rPr lang="en-US" altLang="zh-TW" sz="1200" b="1" i="0" u="none" strike="noStrike" baseline="0" dirty="0">
                <a:latin typeface="Meiryo UI" panose="020B0604030504040204" pitchFamily="50" charset="-128"/>
                <a:ea typeface="Meiryo UI" panose="020B0604030504040204" pitchFamily="50" charset="-128"/>
              </a:rPr>
              <a:t>111 </a:t>
            </a:r>
            <a:r>
              <a:rPr lang="zh-TW" altLang="en-US" sz="1200" b="1" i="0" u="none" strike="noStrike" baseline="0" dirty="0">
                <a:latin typeface="Meiryo UI" panose="020B0604030504040204" pitchFamily="50" charset="-128"/>
                <a:ea typeface="Meiryo UI" panose="020B0604030504040204" pitchFamily="50" charset="-128"/>
              </a:rPr>
              <a:t>条第１項診療所</a:t>
            </a:r>
            <a:r>
              <a:rPr lang="ja-JP" altLang="en-US" sz="1200" b="1" i="0" u="none" strike="noStrike" baseline="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a:t>
            </a:r>
            <a:r>
              <a:rPr lang="ja-JP" altLang="en-US" sz="1200" b="1" i="0" u="none" strike="noStrike" baseline="0" dirty="0">
                <a:latin typeface="Meiryo UI" panose="020B0604030504040204" pitchFamily="50" charset="-128"/>
                <a:ea typeface="Meiryo UI" panose="020B0604030504040204" pitchFamily="50" charset="-128"/>
              </a:rPr>
              <a:t>　「診療所（下記のものを除く）」</a:t>
            </a:r>
          </a:p>
          <a:p>
            <a:pPr algn="l"/>
            <a:r>
              <a:rPr lang="ja-JP" altLang="en-US" sz="1200" b="1" i="0" u="none" strike="noStrike" baseline="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a:t>
            </a:r>
            <a:r>
              <a:rPr lang="zh-TW" altLang="en-US" sz="1200" b="1" i="0" u="none" strike="noStrike" baseline="0" dirty="0">
                <a:latin typeface="Meiryo UI" panose="020B0604030504040204" pitchFamily="50" charset="-128"/>
                <a:ea typeface="Meiryo UI" panose="020B0604030504040204" pitchFamily="50" charset="-128"/>
              </a:rPr>
              <a:t>同条第２項診療所</a:t>
            </a:r>
            <a:r>
              <a:rPr lang="ja-JP" altLang="en-US" sz="1200" b="1" i="0" u="none" strike="noStrike" baseline="0" dirty="0">
                <a:latin typeface="Meiryo UI" panose="020B0604030504040204" pitchFamily="50" charset="-128"/>
                <a:ea typeface="Meiryo UI" panose="020B0604030504040204" pitchFamily="50" charset="-128"/>
              </a:rPr>
              <a:t>」</a:t>
            </a:r>
            <a:r>
              <a:rPr lang="en-US" altLang="zh-TW" sz="1200" b="1"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 「</a:t>
            </a:r>
            <a:r>
              <a:rPr lang="ja-JP" altLang="en-US" sz="1200" b="1" i="0" u="none" strike="noStrike" baseline="0" dirty="0">
                <a:latin typeface="Meiryo UI" panose="020B0604030504040204" pitchFamily="50" charset="-128"/>
                <a:ea typeface="Meiryo UI" panose="020B0604030504040204" pitchFamily="50" charset="-128"/>
              </a:rPr>
              <a:t>診療所（指定居宅等の事業の人員、設備及び運営に関する基準第</a:t>
            </a:r>
            <a:r>
              <a:rPr lang="en-US" altLang="ja-JP" sz="1200" b="1" i="0" u="none" strike="noStrike" baseline="0" dirty="0">
                <a:latin typeface="Meiryo UI" panose="020B0604030504040204" pitchFamily="50" charset="-128"/>
                <a:ea typeface="Meiryo UI" panose="020B0604030504040204" pitchFamily="50" charset="-128"/>
              </a:rPr>
              <a:t>111</a:t>
            </a:r>
            <a:r>
              <a:rPr lang="ja-JP" altLang="en-US" sz="1200" b="1" i="0" u="none" strike="noStrike" baseline="0" dirty="0">
                <a:latin typeface="Meiryo UI" panose="020B0604030504040204" pitchFamily="50" charset="-128"/>
                <a:ea typeface="Meiryo UI" panose="020B0604030504040204" pitchFamily="50" charset="-128"/>
              </a:rPr>
              <a:t>条第１項の適用を受けるもの）」</a:t>
            </a:r>
            <a:endParaRPr lang="en-US" altLang="ja-JP" sz="1200" b="1" i="0" u="none" strike="noStrike" baseline="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（６）</a:t>
            </a:r>
            <a:r>
              <a:rPr lang="ja-JP" altLang="ja-JP" sz="1200" b="1" kern="100" dirty="0">
                <a:effectLst/>
                <a:latin typeface="Meiryo UI" panose="020B0604030504040204" pitchFamily="50" charset="-128"/>
                <a:ea typeface="Meiryo UI" panose="020B0604030504040204" pitchFamily="50" charset="-128"/>
                <a:cs typeface="Courier New" panose="02070309020205020404" pitchFamily="49" charset="0"/>
              </a:rPr>
              <a:t>居宅</a:t>
            </a:r>
            <a:r>
              <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rPr>
              <a:t>サービス</a:t>
            </a:r>
            <a:r>
              <a:rPr lang="ja-JP" altLang="ja-JP" sz="1200" b="1" kern="100" dirty="0">
                <a:effectLst/>
                <a:latin typeface="Meiryo UI" panose="020B0604030504040204" pitchFamily="50" charset="-128"/>
                <a:ea typeface="Meiryo UI" panose="020B0604030504040204" pitchFamily="50" charset="-128"/>
                <a:cs typeface="Courier New" panose="02070309020205020404" pitchFamily="49" charset="0"/>
              </a:rPr>
              <a:t>付表第一号（十一）「短期入所療養介護・介護予防短期入所療養介護事業所の指定等に</a:t>
            </a:r>
            <a:r>
              <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rPr>
              <a:t>係る</a:t>
            </a:r>
            <a:r>
              <a:rPr lang="ja-JP" altLang="ja-JP" sz="1200" b="1" kern="100" dirty="0">
                <a:effectLst/>
                <a:latin typeface="Meiryo UI" panose="020B0604030504040204" pitchFamily="50" charset="-128"/>
                <a:ea typeface="Meiryo UI" panose="020B0604030504040204" pitchFamily="50" charset="-128"/>
                <a:cs typeface="Courier New" panose="02070309020205020404" pitchFamily="49" charset="0"/>
              </a:rPr>
              <a:t>記載事項」</a:t>
            </a:r>
            <a:r>
              <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rPr>
              <a:t>　から以下の項目削除</a:t>
            </a:r>
          </a:p>
          <a:p>
            <a:r>
              <a:rPr lang="ja-JP" altLang="en-US" sz="1200" b="1" kern="100" dirty="0">
                <a:latin typeface="Meiryo UI" panose="020B0604030504040204" pitchFamily="50" charset="-128"/>
                <a:ea typeface="Meiryo UI" panose="020B0604030504040204" pitchFamily="50" charset="-128"/>
                <a:cs typeface="Courier New" panose="02070309020205020404" pitchFamily="49" charset="0"/>
              </a:rPr>
              <a:t>　　　　・「指定申請を行う病棟部分又は診療所の従業者の職種・員数」の</a:t>
            </a:r>
            <a:r>
              <a:rPr lang="ja-JP" altLang="ja-JP" sz="1200" b="1" kern="100" dirty="0">
                <a:effectLst/>
                <a:latin typeface="Meiryo UI" panose="020B0604030504040204" pitchFamily="50" charset="-128"/>
                <a:ea typeface="Meiryo UI" panose="020B0604030504040204" pitchFamily="50" charset="-128"/>
                <a:cs typeface="Courier New" panose="02070309020205020404" pitchFamily="49" charset="0"/>
              </a:rPr>
              <a:t>「作業療法士」</a:t>
            </a:r>
            <a:r>
              <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rPr>
              <a:t>及び</a:t>
            </a:r>
            <a:r>
              <a:rPr lang="ja-JP" altLang="ja-JP" sz="1200" b="1" kern="100" dirty="0">
                <a:effectLst/>
                <a:latin typeface="Meiryo UI" panose="020B0604030504040204" pitchFamily="50" charset="-128"/>
                <a:ea typeface="Meiryo UI" panose="020B0604030504040204" pitchFamily="50" charset="-128"/>
                <a:cs typeface="Courier New" panose="02070309020205020404" pitchFamily="49" charset="0"/>
              </a:rPr>
              <a:t>「精神保健福祉士」</a:t>
            </a:r>
            <a:endPar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endParaRPr>
          </a:p>
          <a:p>
            <a:r>
              <a:rPr lang="ja-JP" altLang="en-US" sz="1200" b="1" kern="100" dirty="0">
                <a:latin typeface="Meiryo UI" panose="020B0604030504040204" pitchFamily="50" charset="-128"/>
                <a:ea typeface="Meiryo UI" panose="020B0604030504040204" pitchFamily="50" charset="-128"/>
                <a:cs typeface="Courier New" panose="02070309020205020404" pitchFamily="49" charset="0"/>
              </a:rPr>
              <a:t>　　　　・</a:t>
            </a:r>
            <a:r>
              <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rPr>
              <a:t>「事業所種別」の「指定介護療養型医療施設」及び「老人性認知症疾患療養病棟を有する病院」</a:t>
            </a:r>
          </a:p>
          <a:p>
            <a:r>
              <a:rPr lang="ja-JP" altLang="en-US" sz="1200" b="1" dirty="0">
                <a:latin typeface="Meiryo UI" panose="020B0604030504040204" pitchFamily="50" charset="-128"/>
                <a:ea typeface="Meiryo UI" panose="020B0604030504040204" pitchFamily="50" charset="-128"/>
              </a:rPr>
              <a:t>（</a:t>
            </a:r>
            <a:r>
              <a:rPr lang="ja-JP" altLang="en-US" sz="1200" b="1" kern="100" dirty="0">
                <a:latin typeface="Meiryo UI" panose="020B0604030504040204" pitchFamily="50" charset="-128"/>
                <a:ea typeface="Meiryo UI" panose="020B0604030504040204" pitchFamily="50" charset="-128"/>
                <a:cs typeface="Courier New" panose="02070309020205020404" pitchFamily="49" charset="0"/>
              </a:rPr>
              <a:t>７</a:t>
            </a:r>
            <a:r>
              <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rPr>
              <a:t> </a:t>
            </a:r>
            <a:r>
              <a:rPr lang="ja-JP" altLang="en-US"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居宅サービス</a:t>
            </a:r>
            <a:r>
              <a:rPr lang="ja-JP" altLang="ja-JP" sz="1200" b="1" kern="100" dirty="0">
                <a:effectLst/>
                <a:latin typeface="Meiryo UI" panose="020B0604030504040204" pitchFamily="50" charset="-128"/>
                <a:ea typeface="Meiryo UI" panose="020B0604030504040204" pitchFamily="50" charset="-128"/>
                <a:cs typeface="Courier New" panose="02070309020205020404" pitchFamily="49" charset="0"/>
              </a:rPr>
              <a:t>付表第一号（十</a:t>
            </a:r>
            <a:r>
              <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rPr>
              <a:t>四</a:t>
            </a:r>
            <a:r>
              <a:rPr lang="ja-JP" altLang="ja-JP" sz="1200" b="1" kern="100" dirty="0">
                <a:effectLst/>
                <a:latin typeface="Meiryo UI" panose="020B0604030504040204" pitchFamily="50" charset="-128"/>
                <a:ea typeface="Meiryo UI" panose="020B0604030504040204" pitchFamily="50" charset="-128"/>
                <a:cs typeface="Courier New" panose="02070309020205020404" pitchFamily="49" charset="0"/>
              </a:rPr>
              <a:t>） </a:t>
            </a:r>
            <a:r>
              <a:rPr kumimoji="1" lang="ja-JP" altLang="en-US" sz="1200" b="1" dirty="0">
                <a:latin typeface="Meiryo UI" panose="020B0604030504040204" pitchFamily="50" charset="-128"/>
                <a:ea typeface="Meiryo UI" panose="020B0604030504040204" pitchFamily="50" charset="-128"/>
              </a:rPr>
              <a:t>「</a:t>
            </a:r>
            <a:r>
              <a:rPr lang="ja-JP" altLang="en-US" sz="1200" b="1" i="0" u="none" strike="noStrike" baseline="0" dirty="0">
                <a:latin typeface="Meiryo UI" panose="020B0604030504040204" pitchFamily="50" charset="-128"/>
                <a:ea typeface="Meiryo UI" panose="020B0604030504040204" pitchFamily="50" charset="-128"/>
              </a:rPr>
              <a:t>特定福祉用具販売・特定介護予防福祉用具販売事業所の指定等に係る記載事項」の販売種目に、</a:t>
            </a:r>
          </a:p>
          <a:p>
            <a:r>
              <a:rPr lang="ja-JP" altLang="en-US" sz="1200" b="1" dirty="0">
                <a:latin typeface="Meiryo UI" panose="020B0604030504040204" pitchFamily="50" charset="-128"/>
                <a:ea typeface="Meiryo UI" panose="020B0604030504040204" pitchFamily="50" charset="-128"/>
              </a:rPr>
              <a:t>　　　 </a:t>
            </a:r>
            <a:r>
              <a:rPr lang="ja-JP" altLang="en-US" sz="1200" b="1" i="0" u="none" strike="noStrike" baseline="0" dirty="0">
                <a:latin typeface="Meiryo UI" panose="020B0604030504040204" pitchFamily="50" charset="-128"/>
                <a:ea typeface="Meiryo UI" panose="020B0604030504040204" pitchFamily="50" charset="-128"/>
              </a:rPr>
              <a:t>「スロープ」、「歩行器」、</a:t>
            </a:r>
            <a:r>
              <a:rPr lang="ja-JP" altLang="en-US" sz="1200" b="1" dirty="0">
                <a:latin typeface="Meiryo UI" panose="020B0604030504040204" pitchFamily="50" charset="-128"/>
                <a:ea typeface="Meiryo UI" panose="020B0604030504040204" pitchFamily="50" charset="-128"/>
              </a:rPr>
              <a:t> </a:t>
            </a:r>
            <a:r>
              <a:rPr lang="ja-JP" altLang="en-US" sz="1200" b="1" i="0" u="none" strike="noStrike" baseline="0" dirty="0">
                <a:latin typeface="Meiryo UI" panose="020B0604030504040204" pitchFamily="50" charset="-128"/>
                <a:ea typeface="Meiryo UI" panose="020B0604030504040204" pitchFamily="50" charset="-128"/>
              </a:rPr>
              <a:t>「歩行補助つえ」の追加</a:t>
            </a:r>
          </a:p>
          <a:p>
            <a:r>
              <a:rPr kumimoji="1" lang="ja-JP" altLang="en-US" sz="1200" b="1" dirty="0">
                <a:latin typeface="Meiryo UI" panose="020B0604030504040204" pitchFamily="50" charset="-128"/>
                <a:ea typeface="Meiryo UI" panose="020B0604030504040204" pitchFamily="50" charset="-128"/>
              </a:rPr>
              <a:t>（</a:t>
            </a:r>
            <a:r>
              <a:rPr kumimoji="1" lang="ja-JP" altLang="en-US" sz="1200" b="1" kern="100" dirty="0">
                <a:latin typeface="Meiryo UI" panose="020B0604030504040204" pitchFamily="50" charset="-128"/>
                <a:ea typeface="Meiryo UI" panose="020B0604030504040204" pitchFamily="50" charset="-128"/>
                <a:cs typeface="Courier New" panose="02070309020205020404" pitchFamily="49" charset="0"/>
              </a:rPr>
              <a:t>８</a:t>
            </a:r>
            <a:r>
              <a:rPr kumimoji="1" lang="ja-JP" altLang="en-US" sz="1200" b="1" dirty="0">
                <a:latin typeface="Meiryo UI" panose="020B0604030504040204" pitchFamily="50" charset="-128"/>
                <a:ea typeface="Meiryo UI" panose="020B0604030504040204" pitchFamily="50" charset="-128"/>
              </a:rPr>
              <a:t>）</a:t>
            </a:r>
            <a:r>
              <a:rPr lang="ja-JP" altLang="ja-JP" sz="1200" b="1" kern="100" dirty="0">
                <a:effectLst/>
                <a:latin typeface="Meiryo UI" panose="020B0604030504040204" pitchFamily="50" charset="-128"/>
                <a:ea typeface="Meiryo UI" panose="020B0604030504040204" pitchFamily="50" charset="-128"/>
                <a:cs typeface="Courier New" panose="02070309020205020404" pitchFamily="49" charset="0"/>
              </a:rPr>
              <a:t>地域密着型</a:t>
            </a:r>
            <a:r>
              <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rPr>
              <a:t>サービス</a:t>
            </a:r>
            <a:r>
              <a:rPr lang="ja-JP" altLang="ja-JP" sz="1200" b="1" kern="100" dirty="0">
                <a:effectLst/>
                <a:latin typeface="Meiryo UI" panose="020B0604030504040204" pitchFamily="50" charset="-128"/>
                <a:ea typeface="Meiryo UI" panose="020B0604030504040204" pitchFamily="50" charset="-128"/>
                <a:cs typeface="Courier New" panose="02070309020205020404" pitchFamily="49" charset="0"/>
              </a:rPr>
              <a:t>付表第二号（六）「小規模多機能型居宅介護事業所・介護予防小規模多機能型居宅介護事所</a:t>
            </a:r>
            <a:r>
              <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rPr>
              <a:t>の</a:t>
            </a:r>
            <a:r>
              <a:rPr lang="ja-JP" altLang="ja-JP" sz="1200" b="1" kern="100" dirty="0">
                <a:effectLst/>
                <a:latin typeface="Meiryo UI" panose="020B0604030504040204" pitchFamily="50" charset="-128"/>
                <a:ea typeface="Meiryo UI" panose="020B0604030504040204" pitchFamily="50" charset="-128"/>
                <a:cs typeface="Courier New" panose="02070309020205020404" pitchFamily="49" charset="0"/>
              </a:rPr>
              <a:t>指定等に係る記載事項」</a:t>
            </a:r>
            <a:endPar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endParaRPr>
          </a:p>
          <a:p>
            <a:r>
              <a:rPr lang="ja-JP" altLang="en-US" sz="1200" b="1" kern="100" dirty="0">
                <a:latin typeface="Meiryo UI" panose="020B0604030504040204" pitchFamily="50" charset="-128"/>
                <a:ea typeface="Meiryo UI" panose="020B0604030504040204" pitchFamily="50" charset="-128"/>
                <a:cs typeface="Courier New" panose="02070309020205020404" pitchFamily="49" charset="0"/>
              </a:rPr>
              <a:t>　　　</a:t>
            </a:r>
            <a:r>
              <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rPr>
              <a:t>及び</a:t>
            </a:r>
            <a:r>
              <a:rPr lang="ja-JP" altLang="ja-JP" sz="1200" b="1" kern="100" dirty="0">
                <a:effectLst/>
                <a:latin typeface="Meiryo UI" panose="020B0604030504040204" pitchFamily="50" charset="-128"/>
                <a:ea typeface="Meiryo UI" panose="020B0604030504040204" pitchFamily="50" charset="-128"/>
                <a:cs typeface="Courier New" panose="02070309020205020404" pitchFamily="49" charset="0"/>
              </a:rPr>
              <a:t>付表第二号（十）「複合型サービス事業所の指定等に係る記載事項」から「併設施設等」</a:t>
            </a:r>
            <a:r>
              <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rPr>
              <a:t>の</a:t>
            </a:r>
            <a:r>
              <a:rPr lang="ja-JP" altLang="ja-JP" sz="1200" b="1" kern="100" dirty="0">
                <a:effectLst/>
                <a:latin typeface="Meiryo UI" panose="020B0604030504040204" pitchFamily="50" charset="-128"/>
                <a:ea typeface="Meiryo UI" panose="020B0604030504040204" pitchFamily="50" charset="-128"/>
                <a:cs typeface="Courier New" panose="02070309020205020404" pitchFamily="49" charset="0"/>
              </a:rPr>
              <a:t>項目</a:t>
            </a:r>
            <a:r>
              <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rPr>
              <a:t>削除</a:t>
            </a:r>
          </a:p>
          <a:p>
            <a:r>
              <a:rPr lang="ja-JP" altLang="en-US" sz="1200" b="1"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200" b="1" kern="100" dirty="0">
                <a:effectLst/>
                <a:latin typeface="Meiryo UI" panose="020B0604030504040204" pitchFamily="50" charset="-128"/>
                <a:ea typeface="Meiryo UI" panose="020B0604030504040204" pitchFamily="50" charset="-128"/>
                <a:cs typeface="Courier New" panose="02070309020205020404" pitchFamily="49" charset="0"/>
              </a:rPr>
              <a:t>併設施設等</a:t>
            </a:r>
            <a:r>
              <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rPr>
              <a:t>」：認知症対応型共同生活介護事業所、地域密着型特定施設、地域密着型介護老人福祉施設、</a:t>
            </a:r>
            <a:r>
              <a:rPr lang="ja-JP" altLang="en-US" sz="1200" b="1" kern="100" dirty="0">
                <a:latin typeface="Meiryo UI" panose="020B0604030504040204" pitchFamily="50" charset="-128"/>
                <a:ea typeface="Meiryo UI" panose="020B0604030504040204" pitchFamily="50" charset="-128"/>
                <a:cs typeface="Courier New" panose="02070309020205020404" pitchFamily="49" charset="0"/>
              </a:rPr>
              <a:t> </a:t>
            </a:r>
            <a:r>
              <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rPr>
              <a:t>介護療養型医療施設、</a:t>
            </a:r>
          </a:p>
          <a:p>
            <a:r>
              <a:rPr lang="ja-JP" altLang="en-US" sz="1200" b="1" kern="100" dirty="0">
                <a:latin typeface="Meiryo UI" panose="020B0604030504040204" pitchFamily="50" charset="-128"/>
                <a:ea typeface="Meiryo UI" panose="020B0604030504040204" pitchFamily="50" charset="-128"/>
                <a:cs typeface="Courier New" panose="02070309020205020404" pitchFamily="49" charset="0"/>
              </a:rPr>
              <a:t>　　　　　　　　　　　　　　　</a:t>
            </a:r>
            <a:r>
              <a:rPr lang="ja-JP" altLang="en-US" sz="1200" b="1" kern="100" dirty="0">
                <a:effectLst/>
                <a:latin typeface="Meiryo UI" panose="020B0604030504040204" pitchFamily="50" charset="-128"/>
                <a:ea typeface="Meiryo UI" panose="020B0604030504040204" pitchFamily="50" charset="-128"/>
                <a:cs typeface="Courier New" panose="02070309020205020404" pitchFamily="49" charset="0"/>
              </a:rPr>
              <a:t>名称、事業所番号</a:t>
            </a:r>
          </a:p>
          <a:p>
            <a:endParaRPr lang="en-US" altLang="ja-JP" sz="1200" b="1" kern="100" dirty="0">
              <a:solidFill>
                <a:srgbClr val="FF0000"/>
              </a:solidFill>
              <a:effectLst/>
              <a:latin typeface="Meiryo UI" panose="020B0604030504040204" pitchFamily="50" charset="-128"/>
              <a:ea typeface="Meiryo UI" panose="020B0604030504040204" pitchFamily="50" charset="-128"/>
              <a:cs typeface="Courier New" panose="02070309020205020404" pitchFamily="49" charset="0"/>
            </a:endParaRPr>
          </a:p>
        </p:txBody>
      </p:sp>
      <p:sp>
        <p:nvSpPr>
          <p:cNvPr id="7" name="四角形: 角を丸くする 6">
            <a:extLst>
              <a:ext uri="{FF2B5EF4-FFF2-40B4-BE49-F238E27FC236}">
                <a16:creationId xmlns:a16="http://schemas.microsoft.com/office/drawing/2014/main" id="{9857F263-A949-1325-B3DC-D2F6030F1EFC}"/>
              </a:ext>
            </a:extLst>
          </p:cNvPr>
          <p:cNvSpPr/>
          <p:nvPr/>
        </p:nvSpPr>
        <p:spPr>
          <a:xfrm>
            <a:off x="84946" y="44510"/>
            <a:ext cx="1665700" cy="357970"/>
          </a:xfrm>
          <a:prstGeom prst="roundRect">
            <a:avLst/>
          </a:prstGeom>
          <a:solidFill>
            <a:srgbClr val="33CC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自治体向け資料</a:t>
            </a:r>
          </a:p>
        </p:txBody>
      </p:sp>
      <p:sp>
        <p:nvSpPr>
          <p:cNvPr id="8" name="四角形: 角を丸くする 7">
            <a:extLst>
              <a:ext uri="{FF2B5EF4-FFF2-40B4-BE49-F238E27FC236}">
                <a16:creationId xmlns:a16="http://schemas.microsoft.com/office/drawing/2014/main" id="{863B9EAB-F559-7CA5-631A-8464E04E1F5D}"/>
              </a:ext>
            </a:extLst>
          </p:cNvPr>
          <p:cNvSpPr/>
          <p:nvPr/>
        </p:nvSpPr>
        <p:spPr>
          <a:xfrm>
            <a:off x="207024" y="572751"/>
            <a:ext cx="3520913" cy="431677"/>
          </a:xfrm>
          <a:prstGeom prst="roundRect">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b="1" dirty="0">
                <a:latin typeface="Meiryo UI" panose="020B0604030504040204" pitchFamily="50" charset="-128"/>
                <a:ea typeface="Meiryo UI" panose="020B0604030504040204" pitchFamily="50" charset="-128"/>
              </a:rPr>
              <a:t>指定申請等の様式の掲載サイト</a:t>
            </a:r>
          </a:p>
        </p:txBody>
      </p:sp>
      <p:sp>
        <p:nvSpPr>
          <p:cNvPr id="9" name="四角形: 角を丸くする 8">
            <a:extLst>
              <a:ext uri="{FF2B5EF4-FFF2-40B4-BE49-F238E27FC236}">
                <a16:creationId xmlns:a16="http://schemas.microsoft.com/office/drawing/2014/main" id="{59713F7D-AC00-A129-6901-C9A225C168C5}"/>
              </a:ext>
            </a:extLst>
          </p:cNvPr>
          <p:cNvSpPr/>
          <p:nvPr/>
        </p:nvSpPr>
        <p:spPr>
          <a:xfrm>
            <a:off x="207024" y="2294431"/>
            <a:ext cx="3520912" cy="488277"/>
          </a:xfrm>
          <a:prstGeom prst="roundRect">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b="1" dirty="0">
                <a:latin typeface="Meiryo UI" panose="020B0604030504040204" pitchFamily="50" charset="-128"/>
                <a:ea typeface="Meiryo UI" panose="020B0604030504040204" pitchFamily="50" charset="-128"/>
              </a:rPr>
              <a:t>従来様式と新様式との主な変更点</a:t>
            </a:r>
          </a:p>
        </p:txBody>
      </p:sp>
    </p:spTree>
    <p:extLst>
      <p:ext uri="{BB962C8B-B14F-4D97-AF65-F5344CB8AC3E}">
        <p14:creationId xmlns:p14="http://schemas.microsoft.com/office/powerpoint/2010/main" val="28623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88529F97-02A4-1ED7-DB14-E56E7BD14DC7}"/>
              </a:ext>
            </a:extLst>
          </p:cNvPr>
          <p:cNvSpPr/>
          <p:nvPr/>
        </p:nvSpPr>
        <p:spPr>
          <a:xfrm>
            <a:off x="0" y="-108000"/>
            <a:ext cx="9906000" cy="53538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dirty="0">
                <a:solidFill>
                  <a:prstClr val="white"/>
                </a:solidFill>
                <a:latin typeface="HG丸ｺﾞｼｯｸM-PRO" panose="020F0600000000000000" pitchFamily="50" charset="-128"/>
                <a:ea typeface="HG丸ｺﾞｼｯｸM-PRO" panose="020F0600000000000000" pitchFamily="50" charset="-128"/>
              </a:rPr>
              <a:t>　　　電子申請・届出システム </a:t>
            </a:r>
            <a:r>
              <a:rPr kumimoji="1" lang="ja-JP" altLang="en-US"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令和６年４月１日 新様式への切替対応</a:t>
            </a:r>
          </a:p>
        </p:txBody>
      </p:sp>
      <p:sp>
        <p:nvSpPr>
          <p:cNvPr id="5" name="スライド番号プレースホルダー 1">
            <a:extLst>
              <a:ext uri="{FF2B5EF4-FFF2-40B4-BE49-F238E27FC236}">
                <a16:creationId xmlns:a16="http://schemas.microsoft.com/office/drawing/2014/main" id="{EEBDF5D0-7BE1-5D24-7762-A79AD1F88582}"/>
              </a:ext>
            </a:extLst>
          </p:cNvPr>
          <p:cNvSpPr>
            <a:spLocks noGrp="1"/>
          </p:cNvSpPr>
          <p:nvPr>
            <p:ph type="sldNum" sz="quarter" idx="12"/>
          </p:nvPr>
        </p:nvSpPr>
        <p:spPr>
          <a:xfrm>
            <a:off x="7528167" y="6468327"/>
            <a:ext cx="2311400" cy="365125"/>
          </a:xfrm>
        </p:spPr>
        <p:txBody>
          <a:bodyPr/>
          <a:lstStyle/>
          <a:p>
            <a:fld id="{D2D8002D-B5B0-4BAC-B1F6-782DDCCE6D9C}" type="slidenum">
              <a:rPr lang="ja-JP" altLang="en-US" smtClean="0">
                <a:solidFill>
                  <a:prstClr val="black">
                    <a:tint val="75000"/>
                  </a:prstClr>
                </a:solidFill>
              </a:rPr>
              <a:pPr/>
              <a:t>5</a:t>
            </a:fld>
            <a:endParaRPr lang="ja-JP" altLang="en-US" dirty="0">
              <a:solidFill>
                <a:prstClr val="black">
                  <a:tint val="75000"/>
                </a:prstClr>
              </a:solidFill>
            </a:endParaRPr>
          </a:p>
        </p:txBody>
      </p:sp>
      <p:sp>
        <p:nvSpPr>
          <p:cNvPr id="6" name="テキスト ボックス 5">
            <a:extLst>
              <a:ext uri="{FF2B5EF4-FFF2-40B4-BE49-F238E27FC236}">
                <a16:creationId xmlns:a16="http://schemas.microsoft.com/office/drawing/2014/main" id="{7FD5120D-86E5-1D5B-C40B-998B857AE6E2}"/>
              </a:ext>
            </a:extLst>
          </p:cNvPr>
          <p:cNvSpPr txBox="1"/>
          <p:nvPr/>
        </p:nvSpPr>
        <p:spPr>
          <a:xfrm>
            <a:off x="195385" y="588381"/>
            <a:ext cx="9597292" cy="1988997"/>
          </a:xfrm>
          <a:prstGeom prst="rect">
            <a:avLst/>
          </a:prstGeom>
          <a:noFill/>
        </p:spPr>
        <p:txBody>
          <a:bodyPr wrap="square" rtlCol="0">
            <a:noAutofit/>
          </a:bodyPr>
          <a:lstStyle/>
          <a:p>
            <a:r>
              <a:rPr kumimoji="1" lang="ja-JP" altLang="en-US" sz="1400" b="1" dirty="0">
                <a:latin typeface="Meiryo UI" panose="020B0604030504040204" pitchFamily="50" charset="-128"/>
                <a:ea typeface="Meiryo UI" panose="020B0604030504040204" pitchFamily="50" charset="-128"/>
              </a:rPr>
              <a:t>　令和</a:t>
            </a:r>
            <a:r>
              <a:rPr kumimoji="1" lang="en-US" altLang="ja-JP" sz="1400" b="1" dirty="0">
                <a:latin typeface="Meiryo UI" panose="020B0604030504040204" pitchFamily="50" charset="-128"/>
                <a:ea typeface="Meiryo UI" panose="020B0604030504040204" pitchFamily="50" charset="-128"/>
              </a:rPr>
              <a:t>6</a:t>
            </a:r>
            <a:r>
              <a:rPr kumimoji="1" lang="ja-JP" altLang="en-US" sz="1400" b="1" dirty="0">
                <a:latin typeface="Meiryo UI" panose="020B0604030504040204" pitchFamily="50" charset="-128"/>
                <a:ea typeface="Meiryo UI" panose="020B0604030504040204" pitchFamily="50" charset="-128"/>
              </a:rPr>
              <a:t>年</a:t>
            </a:r>
            <a:r>
              <a:rPr kumimoji="1" lang="en-US" altLang="ja-JP" sz="1400" b="1" dirty="0">
                <a:latin typeface="Meiryo UI" panose="020B0604030504040204" pitchFamily="50" charset="-128"/>
                <a:ea typeface="Meiryo UI" panose="020B0604030504040204" pitchFamily="50" charset="-128"/>
              </a:rPr>
              <a:t>4</a:t>
            </a:r>
            <a:r>
              <a:rPr kumimoji="1" lang="ja-JP" altLang="en-US" sz="1400" b="1" dirty="0">
                <a:latin typeface="Meiryo UI" panose="020B0604030504040204" pitchFamily="50" charset="-128"/>
                <a:ea typeface="Meiryo UI" panose="020B0604030504040204" pitchFamily="50" charset="-128"/>
              </a:rPr>
              <a:t>月</a:t>
            </a:r>
            <a:r>
              <a:rPr kumimoji="1" lang="en-US" altLang="ja-JP" sz="1400" b="1" dirty="0">
                <a:latin typeface="Meiryo UI" panose="020B0604030504040204" pitchFamily="50" charset="-128"/>
                <a:ea typeface="Meiryo UI" panose="020B0604030504040204" pitchFamily="50" charset="-128"/>
              </a:rPr>
              <a:t>1</a:t>
            </a:r>
            <a:r>
              <a:rPr kumimoji="1" lang="ja-JP" altLang="en-US" sz="1400" b="1" dirty="0">
                <a:latin typeface="Meiryo UI" panose="020B0604030504040204" pitchFamily="50" charset="-128"/>
                <a:ea typeface="Meiryo UI" panose="020B0604030504040204" pitchFamily="50" charset="-128"/>
              </a:rPr>
              <a:t>日から、介護サービスの指定申請等の</a:t>
            </a:r>
            <a:r>
              <a:rPr lang="ja-JP" altLang="en-US" sz="1400" b="1" i="0" dirty="0">
                <a:effectLst/>
                <a:latin typeface="Meiryo UI" panose="020B0604030504040204" pitchFamily="50" charset="-128"/>
                <a:ea typeface="Meiryo UI" panose="020B0604030504040204" pitchFamily="50" charset="-128"/>
              </a:rPr>
              <a:t>様式が変更（以降、「新様式」）となります。メール等で申請・届出する場合</a:t>
            </a:r>
          </a:p>
          <a:p>
            <a:r>
              <a:rPr lang="ja-JP" altLang="en-US" sz="1400" b="1" i="0" dirty="0">
                <a:effectLst/>
                <a:latin typeface="Meiryo UI" panose="020B0604030504040204" pitchFamily="50" charset="-128"/>
                <a:ea typeface="Meiryo UI" panose="020B0604030504040204" pitchFamily="50" charset="-128"/>
              </a:rPr>
              <a:t>は、以下のサイトから、新様式を</a:t>
            </a:r>
            <a:r>
              <a:rPr lang="ja-JP" altLang="en-US" sz="1400" b="1" dirty="0">
                <a:latin typeface="Meiryo UI" panose="020B0604030504040204" pitchFamily="50" charset="-128"/>
                <a:ea typeface="Meiryo UI" panose="020B0604030504040204" pitchFamily="50" charset="-128"/>
              </a:rPr>
              <a:t>ダウンロードしてご使用願います。</a:t>
            </a:r>
          </a:p>
          <a:p>
            <a:endParaRPr lang="ja-JP" altLang="en-US" sz="800" b="1" dirty="0">
              <a:latin typeface="Meiryo UI" panose="020B0604030504040204" pitchFamily="50" charset="-128"/>
              <a:ea typeface="Meiryo UI" panose="020B0604030504040204" pitchFamily="50" charset="-128"/>
            </a:endParaRPr>
          </a:p>
          <a:p>
            <a:r>
              <a:rPr lang="ja-JP" altLang="en-US" sz="1350" b="1" i="0" dirty="0">
                <a:effectLst/>
                <a:latin typeface="Meiryo UI" panose="020B0604030504040204" pitchFamily="50" charset="-128"/>
                <a:ea typeface="Meiryo UI" panose="020B0604030504040204" pitchFamily="50" charset="-128"/>
              </a:rPr>
              <a:t> 　</a:t>
            </a:r>
            <a:r>
              <a:rPr lang="ja-JP" altLang="en-US" sz="1350" b="1" i="0" dirty="0">
                <a:effectLst/>
                <a:highlight>
                  <a:srgbClr val="00FFFF"/>
                </a:highlight>
                <a:latin typeface="Meiryo UI" panose="020B0604030504040204" pitchFamily="50" charset="-128"/>
                <a:ea typeface="Meiryo UI" panose="020B0604030504040204" pitchFamily="50" charset="-128"/>
              </a:rPr>
              <a:t>〇〇〇自治体サイト：</a:t>
            </a:r>
            <a:r>
              <a:rPr lang="en-US" altLang="ja-JP" sz="1350" b="1" dirty="0">
                <a:highlight>
                  <a:srgbClr val="00FFFF"/>
                </a:highlight>
              </a:rPr>
              <a:t> </a:t>
            </a:r>
            <a:r>
              <a:rPr lang="en-US" altLang="ja-JP" sz="1350" b="1" dirty="0">
                <a:highlight>
                  <a:srgbClr val="00FFFF"/>
                </a:highlight>
                <a:hlinkClick r:id="" action="ppaction://noaction"/>
              </a:rPr>
              <a:t>https://www.xxxxxxxxxxxxxxxxxxxxxxxxxxx</a:t>
            </a:r>
            <a:r>
              <a:rPr lang="ja-JP" altLang="en-US" sz="1350" b="1" dirty="0">
                <a:highlight>
                  <a:srgbClr val="00FFFF"/>
                </a:highlight>
              </a:rPr>
              <a:t>　</a:t>
            </a:r>
            <a:r>
              <a:rPr lang="ja-JP" altLang="en-US" sz="1350" b="1" dirty="0">
                <a:highlight>
                  <a:srgbClr val="00FFFF"/>
                </a:highlight>
                <a:latin typeface="Meiryo UI" panose="020B0604030504040204" pitchFamily="50" charset="-128"/>
                <a:ea typeface="Meiryo UI" panose="020B0604030504040204" pitchFamily="50" charset="-128"/>
              </a:rPr>
              <a:t>（各自治体様にて記載）</a:t>
            </a:r>
          </a:p>
          <a:p>
            <a:endParaRPr lang="ja-JP" altLang="en-US" sz="800" b="1" i="0" dirty="0">
              <a:effectLst/>
              <a:highlight>
                <a:srgbClr val="00FFFF"/>
              </a:highlight>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電子申請・届出システムの</a:t>
            </a:r>
            <a:r>
              <a:rPr kumimoji="1" lang="ja-JP" altLang="en-US" sz="1400" b="1" dirty="0">
                <a:latin typeface="Meiryo UI" panose="020B0604030504040204" pitchFamily="50" charset="-128"/>
                <a:ea typeface="Meiryo UI" panose="020B0604030504040204" pitchFamily="50" charset="-128"/>
              </a:rPr>
              <a:t>申請届出画面も</a:t>
            </a:r>
            <a:r>
              <a:rPr kumimoji="1" lang="ja-JP" altLang="en-US" sz="1400" b="1" u="sng" dirty="0">
                <a:latin typeface="Meiryo UI" panose="020B0604030504040204" pitchFamily="50" charset="-128"/>
                <a:ea typeface="Meiryo UI" panose="020B0604030504040204" pitchFamily="50" charset="-128"/>
              </a:rPr>
              <a:t>令和</a:t>
            </a:r>
            <a:r>
              <a:rPr kumimoji="1" lang="en-US" altLang="ja-JP" sz="1400" b="1" u="sng" dirty="0">
                <a:latin typeface="Meiryo UI" panose="020B0604030504040204" pitchFamily="50" charset="-128"/>
                <a:ea typeface="Meiryo UI" panose="020B0604030504040204" pitchFamily="50" charset="-128"/>
              </a:rPr>
              <a:t>6</a:t>
            </a:r>
            <a:r>
              <a:rPr kumimoji="1" lang="ja-JP" altLang="en-US" sz="1400" b="1" u="sng" dirty="0">
                <a:latin typeface="Meiryo UI" panose="020B0604030504040204" pitchFamily="50" charset="-128"/>
                <a:ea typeface="Meiryo UI" panose="020B0604030504040204" pitchFamily="50" charset="-128"/>
              </a:rPr>
              <a:t>年</a:t>
            </a:r>
            <a:r>
              <a:rPr kumimoji="1" lang="en-US" altLang="ja-JP" sz="1400" b="1" u="sng" dirty="0">
                <a:latin typeface="Meiryo UI" panose="020B0604030504040204" pitchFamily="50" charset="-128"/>
                <a:ea typeface="Meiryo UI" panose="020B0604030504040204" pitchFamily="50" charset="-128"/>
              </a:rPr>
              <a:t>4</a:t>
            </a:r>
            <a:r>
              <a:rPr kumimoji="1" lang="ja-JP" altLang="en-US" sz="1400" b="1" u="sng" dirty="0">
                <a:latin typeface="Meiryo UI" panose="020B0604030504040204" pitchFamily="50" charset="-128"/>
                <a:ea typeface="Meiryo UI" panose="020B0604030504040204" pitchFamily="50" charset="-128"/>
              </a:rPr>
              <a:t>月</a:t>
            </a:r>
            <a:r>
              <a:rPr kumimoji="1" lang="en-US" altLang="ja-JP" sz="1400" b="1" u="sng" dirty="0">
                <a:latin typeface="Meiryo UI" panose="020B0604030504040204" pitchFamily="50" charset="-128"/>
                <a:ea typeface="Meiryo UI" panose="020B0604030504040204" pitchFamily="50" charset="-128"/>
              </a:rPr>
              <a:t>1</a:t>
            </a:r>
            <a:r>
              <a:rPr kumimoji="1" lang="ja-JP" altLang="en-US" sz="1400" b="1" u="sng" dirty="0">
                <a:latin typeface="Meiryo UI" panose="020B0604030504040204" pitchFamily="50" charset="-128"/>
                <a:ea typeface="Meiryo UI" panose="020B0604030504040204" pitchFamily="50" charset="-128"/>
              </a:rPr>
              <a:t>日（月）から、新様式に対応した画面に変更</a:t>
            </a:r>
            <a:r>
              <a:rPr kumimoji="1" lang="ja-JP" altLang="en-US" sz="1400" b="1" dirty="0">
                <a:latin typeface="Meiryo UI" panose="020B0604030504040204" pitchFamily="50" charset="-128"/>
                <a:ea typeface="Meiryo UI" panose="020B0604030504040204" pitchFamily="50" charset="-128"/>
              </a:rPr>
              <a:t>されます。</a:t>
            </a:r>
          </a:p>
          <a:p>
            <a:r>
              <a:rPr lang="ja-JP" altLang="en-US" sz="1400" b="1" dirty="0">
                <a:latin typeface="Meiryo UI" panose="020B0604030504040204" pitchFamily="50" charset="-128"/>
                <a:ea typeface="Meiryo UI" panose="020B0604030504040204" pitchFamily="50" charset="-128"/>
              </a:rPr>
              <a:t>電子申請・届出システム上の</a:t>
            </a:r>
            <a:r>
              <a:rPr kumimoji="1" lang="ja-JP" altLang="en-US" sz="1400" b="1" u="sng" dirty="0">
                <a:latin typeface="Meiryo UI" panose="020B0604030504040204" pitchFamily="50" charset="-128"/>
                <a:ea typeface="Meiryo UI" panose="020B0604030504040204" pitchFamily="50" charset="-128"/>
              </a:rPr>
              <a:t>申請書及び届出書データは、現在の指定申請等の様式（以降、「従来様式」）から、新様式に対応したデータへ自動移行</a:t>
            </a:r>
            <a:r>
              <a:rPr kumimoji="1" lang="ja-JP" altLang="en-US" sz="1400" b="1" dirty="0">
                <a:latin typeface="Meiryo UI" panose="020B0604030504040204" pitchFamily="50" charset="-128"/>
                <a:ea typeface="Meiryo UI" panose="020B0604030504040204" pitchFamily="50" charset="-128"/>
              </a:rPr>
              <a:t>されます。</a:t>
            </a:r>
            <a:endParaRPr kumimoji="1" lang="en-US" altLang="ja-JP" sz="1400" b="1" dirty="0">
              <a:latin typeface="Meiryo UI" panose="020B0604030504040204" pitchFamily="50" charset="-128"/>
              <a:ea typeface="Meiryo UI" panose="020B0604030504040204" pitchFamily="50" charset="-128"/>
            </a:endParaRPr>
          </a:p>
          <a:p>
            <a:endParaRPr kumimoji="1" lang="ja-JP" altLang="en-US" sz="800" b="1"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申請届出画面は、</a:t>
            </a:r>
            <a:r>
              <a:rPr kumimoji="1" lang="ja-JP" altLang="en-US" sz="1400" b="1" u="sng" dirty="0">
                <a:highlight>
                  <a:srgbClr val="FFFF00"/>
                </a:highlight>
                <a:latin typeface="Meiryo UI" panose="020B0604030504040204" pitchFamily="50" charset="-128"/>
                <a:ea typeface="Meiryo UI" panose="020B0604030504040204" pitchFamily="50" charset="-128"/>
              </a:rPr>
              <a:t>令和</a:t>
            </a:r>
            <a:r>
              <a:rPr kumimoji="1" lang="en-US" altLang="ja-JP" sz="1400" b="1" u="sng" dirty="0">
                <a:highlight>
                  <a:srgbClr val="FFFF00"/>
                </a:highlight>
                <a:latin typeface="Meiryo UI" panose="020B0604030504040204" pitchFamily="50" charset="-128"/>
                <a:ea typeface="Meiryo UI" panose="020B0604030504040204" pitchFamily="50" charset="-128"/>
              </a:rPr>
              <a:t>6</a:t>
            </a:r>
            <a:r>
              <a:rPr kumimoji="1" lang="ja-JP" altLang="en-US" sz="1400" b="1" u="sng" dirty="0">
                <a:highlight>
                  <a:srgbClr val="FFFF00"/>
                </a:highlight>
                <a:latin typeface="Meiryo UI" panose="020B0604030504040204" pitchFamily="50" charset="-128"/>
                <a:ea typeface="Meiryo UI" panose="020B0604030504040204" pitchFamily="50" charset="-128"/>
              </a:rPr>
              <a:t>年</a:t>
            </a:r>
            <a:r>
              <a:rPr kumimoji="1" lang="en-US" altLang="ja-JP" sz="1400" b="1" u="sng" dirty="0">
                <a:highlight>
                  <a:srgbClr val="FFFF00"/>
                </a:highlight>
                <a:latin typeface="Meiryo UI" panose="020B0604030504040204" pitchFamily="50" charset="-128"/>
                <a:ea typeface="Meiryo UI" panose="020B0604030504040204" pitchFamily="50" charset="-128"/>
              </a:rPr>
              <a:t>3</a:t>
            </a:r>
            <a:r>
              <a:rPr kumimoji="1" lang="ja-JP" altLang="en-US" sz="1400" b="1" u="sng" dirty="0">
                <a:highlight>
                  <a:srgbClr val="FFFF00"/>
                </a:highlight>
                <a:latin typeface="Meiryo UI" panose="020B0604030504040204" pitchFamily="50" charset="-128"/>
                <a:ea typeface="Meiryo UI" panose="020B0604030504040204" pitchFamily="50" charset="-128"/>
              </a:rPr>
              <a:t>月</a:t>
            </a:r>
            <a:r>
              <a:rPr kumimoji="1" lang="en-US" altLang="ja-JP" sz="1400" b="1" u="sng" dirty="0">
                <a:highlight>
                  <a:srgbClr val="FFFF00"/>
                </a:highlight>
                <a:latin typeface="Meiryo UI" panose="020B0604030504040204" pitchFamily="50" charset="-128"/>
                <a:ea typeface="Meiryo UI" panose="020B0604030504040204" pitchFamily="50" charset="-128"/>
              </a:rPr>
              <a:t>29</a:t>
            </a:r>
            <a:r>
              <a:rPr kumimoji="1" lang="ja-JP" altLang="en-US" sz="1400" b="1" u="sng" dirty="0">
                <a:highlight>
                  <a:srgbClr val="FFFF00"/>
                </a:highlight>
                <a:latin typeface="Meiryo UI" panose="020B0604030504040204" pitchFamily="50" charset="-128"/>
                <a:ea typeface="Meiryo UI" panose="020B0604030504040204" pitchFamily="50" charset="-128"/>
              </a:rPr>
              <a:t>日（金）</a:t>
            </a:r>
            <a:r>
              <a:rPr kumimoji="1" lang="en-US" altLang="ja-JP" sz="1400" b="1" u="sng" dirty="0">
                <a:highlight>
                  <a:srgbClr val="FFFF00"/>
                </a:highlight>
                <a:latin typeface="Meiryo UI" panose="020B0604030504040204" pitchFamily="50" charset="-128"/>
                <a:ea typeface="Meiryo UI" panose="020B0604030504040204" pitchFamily="50" charset="-128"/>
              </a:rPr>
              <a:t>18:00</a:t>
            </a:r>
            <a:r>
              <a:rPr kumimoji="1" lang="ja-JP" altLang="en-US" sz="1400" b="1" u="sng" dirty="0">
                <a:highlight>
                  <a:srgbClr val="FFFF00"/>
                </a:highlight>
                <a:latin typeface="Meiryo UI" panose="020B0604030504040204" pitchFamily="50" charset="-128"/>
                <a:ea typeface="Meiryo UI" panose="020B0604030504040204" pitchFamily="50" charset="-128"/>
              </a:rPr>
              <a:t>にサービスを停止</a:t>
            </a:r>
            <a:r>
              <a:rPr kumimoji="1" lang="ja-JP" altLang="en-US" sz="1400" b="1" u="sng" dirty="0">
                <a:latin typeface="Meiryo UI" panose="020B0604030504040204" pitchFamily="50" charset="-128"/>
                <a:ea typeface="Meiryo UI" panose="020B0604030504040204" pitchFamily="50" charset="-128"/>
              </a:rPr>
              <a:t>し、</a:t>
            </a:r>
            <a:r>
              <a:rPr kumimoji="1" lang="ja-JP" altLang="en-US" sz="1400" b="1" u="sng" dirty="0">
                <a:highlight>
                  <a:srgbClr val="FFFF00"/>
                </a:highlight>
                <a:latin typeface="Meiryo UI" panose="020B0604030504040204" pitchFamily="50" charset="-128"/>
                <a:ea typeface="Meiryo UI" panose="020B0604030504040204" pitchFamily="50" charset="-128"/>
              </a:rPr>
              <a:t>令和</a:t>
            </a:r>
            <a:r>
              <a:rPr kumimoji="1" lang="en-US" altLang="ja-JP" sz="1400" b="1" u="sng" dirty="0">
                <a:highlight>
                  <a:srgbClr val="FFFF00"/>
                </a:highlight>
                <a:latin typeface="Meiryo UI" panose="020B0604030504040204" pitchFamily="50" charset="-128"/>
                <a:ea typeface="Meiryo UI" panose="020B0604030504040204" pitchFamily="50" charset="-128"/>
              </a:rPr>
              <a:t>6</a:t>
            </a:r>
            <a:r>
              <a:rPr kumimoji="1" lang="ja-JP" altLang="en-US" sz="1400" b="1" u="sng" dirty="0">
                <a:highlight>
                  <a:srgbClr val="FFFF00"/>
                </a:highlight>
                <a:latin typeface="Meiryo UI" panose="020B0604030504040204" pitchFamily="50" charset="-128"/>
                <a:ea typeface="Meiryo UI" panose="020B0604030504040204" pitchFamily="50" charset="-128"/>
              </a:rPr>
              <a:t>年</a:t>
            </a:r>
            <a:r>
              <a:rPr kumimoji="1" lang="en-US" altLang="ja-JP" sz="1400" b="1" u="sng" dirty="0">
                <a:highlight>
                  <a:srgbClr val="FFFF00"/>
                </a:highlight>
                <a:latin typeface="Meiryo UI" panose="020B0604030504040204" pitchFamily="50" charset="-128"/>
                <a:ea typeface="Meiryo UI" panose="020B0604030504040204" pitchFamily="50" charset="-128"/>
              </a:rPr>
              <a:t>4</a:t>
            </a:r>
            <a:r>
              <a:rPr kumimoji="1" lang="ja-JP" altLang="en-US" sz="1400" b="1" u="sng" dirty="0">
                <a:highlight>
                  <a:srgbClr val="FFFF00"/>
                </a:highlight>
                <a:latin typeface="Meiryo UI" panose="020B0604030504040204" pitchFamily="50" charset="-128"/>
                <a:ea typeface="Meiryo UI" panose="020B0604030504040204" pitchFamily="50" charset="-128"/>
              </a:rPr>
              <a:t>月</a:t>
            </a:r>
            <a:r>
              <a:rPr kumimoji="1" lang="en-US" altLang="ja-JP" sz="1400" b="1" u="sng" dirty="0">
                <a:highlight>
                  <a:srgbClr val="FFFF00"/>
                </a:highlight>
                <a:latin typeface="Meiryo UI" panose="020B0604030504040204" pitchFamily="50" charset="-128"/>
                <a:ea typeface="Meiryo UI" panose="020B0604030504040204" pitchFamily="50" charset="-128"/>
              </a:rPr>
              <a:t>1</a:t>
            </a:r>
            <a:r>
              <a:rPr kumimoji="1" lang="ja-JP" altLang="en-US" sz="1400" b="1" u="sng" dirty="0">
                <a:highlight>
                  <a:srgbClr val="FFFF00"/>
                </a:highlight>
                <a:latin typeface="Meiryo UI" panose="020B0604030504040204" pitchFamily="50" charset="-128"/>
                <a:ea typeface="Meiryo UI" panose="020B0604030504040204" pitchFamily="50" charset="-128"/>
              </a:rPr>
              <a:t>日（月）</a:t>
            </a:r>
            <a:r>
              <a:rPr kumimoji="1" lang="en-US" altLang="ja-JP" sz="1400" b="1" u="sng" dirty="0">
                <a:highlight>
                  <a:srgbClr val="FFFF00"/>
                </a:highlight>
                <a:latin typeface="Meiryo UI" panose="020B0604030504040204" pitchFamily="50" charset="-128"/>
                <a:ea typeface="Meiryo UI" panose="020B0604030504040204" pitchFamily="50" charset="-128"/>
              </a:rPr>
              <a:t>8:00</a:t>
            </a:r>
            <a:r>
              <a:rPr kumimoji="1" lang="ja-JP" altLang="en-US" sz="1400" b="1" u="sng" dirty="0">
                <a:solidFill>
                  <a:srgbClr val="000000"/>
                </a:solidFill>
                <a:highlight>
                  <a:srgbClr val="FFFF00"/>
                </a:highlight>
                <a:latin typeface="Meiryo UI" panose="020B0604030504040204" pitchFamily="50" charset="-128"/>
                <a:ea typeface="Meiryo UI" panose="020B0604030504040204" pitchFamily="50" charset="-128"/>
              </a:rPr>
              <a:t>からサービスを再開</a:t>
            </a:r>
            <a:r>
              <a:rPr kumimoji="1" lang="ja-JP" altLang="en-US" sz="1400" b="1" dirty="0">
                <a:solidFill>
                  <a:srgbClr val="000000"/>
                </a:solidFill>
                <a:latin typeface="Meiryo UI" panose="020B0604030504040204" pitchFamily="50" charset="-128"/>
                <a:ea typeface="Meiryo UI" panose="020B0604030504040204" pitchFamily="50" charset="-128"/>
              </a:rPr>
              <a:t>します。</a:t>
            </a:r>
          </a:p>
          <a:p>
            <a:endParaRPr kumimoji="1" lang="ja-JP" altLang="en-US" sz="1200" b="1" dirty="0">
              <a:latin typeface="Meiryo UI" panose="020B0604030504040204" pitchFamily="50" charset="-128"/>
              <a:ea typeface="Meiryo UI" panose="020B0604030504040204" pitchFamily="50" charset="-128"/>
            </a:endParaRPr>
          </a:p>
          <a:p>
            <a:endParaRPr kumimoji="1" lang="ja-JP" altLang="en-US" sz="1200" b="1" dirty="0">
              <a:latin typeface="Meiryo UI" panose="020B0604030504040204" pitchFamily="50" charset="-128"/>
              <a:ea typeface="Meiryo UI" panose="020B0604030504040204" pitchFamily="50" charset="-128"/>
            </a:endParaRPr>
          </a:p>
          <a:p>
            <a:endParaRPr kumimoji="1" lang="ja-JP" altLang="en-US" sz="1200" b="1" dirty="0">
              <a:latin typeface="Meiryo UI" panose="020B0604030504040204" pitchFamily="50" charset="-128"/>
              <a:ea typeface="Meiryo UI" panose="020B0604030504040204" pitchFamily="50" charset="-128"/>
            </a:endParaRPr>
          </a:p>
          <a:p>
            <a:endParaRPr kumimoji="1" lang="ja-JP" altLang="en-US" sz="1200" b="1" dirty="0">
              <a:latin typeface="Meiryo UI" panose="020B0604030504040204" pitchFamily="50" charset="-128"/>
              <a:ea typeface="Meiryo UI" panose="020B0604030504040204" pitchFamily="50" charset="-128"/>
            </a:endParaRPr>
          </a:p>
          <a:p>
            <a:endParaRPr kumimoji="1" lang="ja-JP" altLang="en-US" sz="1200" b="1" dirty="0">
              <a:latin typeface="Meiryo UI" panose="020B0604030504040204" pitchFamily="50" charset="-128"/>
              <a:ea typeface="Meiryo UI" panose="020B0604030504040204" pitchFamily="50" charset="-128"/>
            </a:endParaRPr>
          </a:p>
          <a:p>
            <a:endParaRPr kumimoji="1" lang="ja-JP" altLang="en-US" sz="1200" b="1" dirty="0">
              <a:latin typeface="Meiryo UI" panose="020B0604030504040204" pitchFamily="50" charset="-128"/>
              <a:ea typeface="Meiryo UI" panose="020B0604030504040204" pitchFamily="50" charset="-128"/>
            </a:endParaRPr>
          </a:p>
          <a:p>
            <a:endParaRPr kumimoji="1" lang="ja-JP" altLang="en-US" sz="1200" b="1" dirty="0">
              <a:latin typeface="Meiryo UI" panose="020B0604030504040204" pitchFamily="50" charset="-128"/>
              <a:ea typeface="Meiryo UI" panose="020B0604030504040204" pitchFamily="50" charset="-128"/>
            </a:endParaRPr>
          </a:p>
          <a:p>
            <a:endParaRPr kumimoji="1" lang="ja-JP" altLang="en-US" sz="1200" b="1" dirty="0">
              <a:latin typeface="Meiryo UI" panose="020B0604030504040204" pitchFamily="50" charset="-128"/>
              <a:ea typeface="Meiryo UI" panose="020B0604030504040204" pitchFamily="50" charset="-128"/>
            </a:endParaRPr>
          </a:p>
          <a:p>
            <a:endParaRPr kumimoji="1" lang="ja-JP" altLang="en-US" sz="1200" b="1" dirty="0">
              <a:latin typeface="Meiryo UI" panose="020B0604030504040204" pitchFamily="50" charset="-128"/>
              <a:ea typeface="Meiryo UI" panose="020B0604030504040204" pitchFamily="50" charset="-128"/>
            </a:endParaRPr>
          </a:p>
          <a:p>
            <a:endParaRPr kumimoji="1" lang="ja-JP" altLang="en-US" sz="1200" b="1" dirty="0">
              <a:latin typeface="Meiryo UI" panose="020B0604030504040204" pitchFamily="50" charset="-128"/>
              <a:ea typeface="Meiryo UI" panose="020B0604030504040204" pitchFamily="50" charset="-128"/>
            </a:endParaRPr>
          </a:p>
          <a:p>
            <a:endParaRPr kumimoji="1" lang="en-US" altLang="ja-JP" sz="1200" b="1" dirty="0">
              <a:latin typeface="Meiryo UI" panose="020B0604030504040204" pitchFamily="50" charset="-128"/>
              <a:ea typeface="Meiryo UI" panose="020B0604030504040204" pitchFamily="50" charset="-128"/>
            </a:endParaRPr>
          </a:p>
          <a:p>
            <a:endParaRPr kumimoji="1" lang="ja-JP" altLang="en-US" sz="1200" b="1" dirty="0">
              <a:latin typeface="Meiryo UI" panose="020B0604030504040204" pitchFamily="50" charset="-128"/>
              <a:ea typeface="Meiryo UI" panose="020B0604030504040204" pitchFamily="50" charset="-128"/>
            </a:endParaRPr>
          </a:p>
          <a:p>
            <a:endParaRPr kumimoji="1" lang="en-US" altLang="ja-JP" sz="1200" b="1" i="0" dirty="0">
              <a:effectLst/>
              <a:latin typeface="Meiryo UI" panose="020B0604030504040204" pitchFamily="50" charset="-128"/>
              <a:ea typeface="Meiryo UI" panose="020B0604030504040204" pitchFamily="50" charset="-128"/>
            </a:endParaRPr>
          </a:p>
          <a:p>
            <a:endParaRPr kumimoji="1" lang="en-US" altLang="ja-JP" sz="1200" b="1" i="0" dirty="0">
              <a:effectLst/>
              <a:latin typeface="Meiryo UI" panose="020B0604030504040204" pitchFamily="50" charset="-128"/>
              <a:ea typeface="Meiryo UI" panose="020B0604030504040204" pitchFamily="50" charset="-128"/>
            </a:endParaRPr>
          </a:p>
          <a:p>
            <a:endParaRPr kumimoji="1" lang="en-US" altLang="ja-JP" sz="1200" b="1" dirty="0">
              <a:latin typeface="Meiryo UI" panose="020B0604030504040204" pitchFamily="50" charset="-128"/>
              <a:ea typeface="Meiryo UI" panose="020B0604030504040204" pitchFamily="50" charset="-128"/>
            </a:endParaRPr>
          </a:p>
          <a:p>
            <a:r>
              <a:rPr kumimoji="1" lang="en-US" altLang="ja-JP" sz="1350" b="1" dirty="0">
                <a:latin typeface="Meiryo UI" panose="020B0604030504040204" pitchFamily="50" charset="-128"/>
                <a:ea typeface="Meiryo UI" panose="020B0604030504040204" pitchFamily="50" charset="-128"/>
              </a:rPr>
              <a:t>【</a:t>
            </a:r>
            <a:r>
              <a:rPr kumimoji="1" lang="ja-JP" altLang="en-US" sz="1350" b="1" dirty="0">
                <a:latin typeface="Meiryo UI" panose="020B0604030504040204" pitchFamily="50" charset="-128"/>
                <a:ea typeface="Meiryo UI" panose="020B0604030504040204" pitchFamily="50" charset="-128"/>
              </a:rPr>
              <a:t>注意事項</a:t>
            </a:r>
            <a:r>
              <a:rPr kumimoji="1" lang="en-US" altLang="ja-JP" sz="1350" b="1" dirty="0">
                <a:latin typeface="Meiryo UI" panose="020B0604030504040204" pitchFamily="50" charset="-128"/>
                <a:ea typeface="Meiryo UI" panose="020B0604030504040204" pitchFamily="50" charset="-128"/>
              </a:rPr>
              <a:t>】</a:t>
            </a:r>
            <a:r>
              <a:rPr kumimoji="1" lang="ja-JP" altLang="en-US" sz="1350" b="1" dirty="0">
                <a:latin typeface="Meiryo UI" panose="020B0604030504040204" pitchFamily="50" charset="-128"/>
                <a:ea typeface="Meiryo UI" panose="020B0604030504040204" pitchFamily="50" charset="-128"/>
              </a:rPr>
              <a:t>　</a:t>
            </a:r>
            <a:endParaRPr kumimoji="1" lang="en-US" altLang="ja-JP" sz="1350" b="1" dirty="0">
              <a:latin typeface="Meiryo UI" panose="020B0604030504040204" pitchFamily="50" charset="-128"/>
              <a:ea typeface="Meiryo UI" panose="020B0604030504040204" pitchFamily="50" charset="-128"/>
            </a:endParaRPr>
          </a:p>
          <a:p>
            <a:pPr marL="468313" indent="-285750">
              <a:buFont typeface="Arial" panose="020B0604020202020204" pitchFamily="34" charset="0"/>
              <a:buChar char="•"/>
            </a:pPr>
            <a:r>
              <a:rPr kumimoji="1" lang="ja-JP" altLang="en-US" sz="1350" b="1" dirty="0">
                <a:latin typeface="Meiryo UI" panose="020B0604030504040204" pitchFamily="50" charset="-128"/>
                <a:ea typeface="Meiryo UI" panose="020B0604030504040204" pitchFamily="50" charset="-128"/>
              </a:rPr>
              <a:t>令和</a:t>
            </a:r>
            <a:r>
              <a:rPr kumimoji="1" lang="en-US" altLang="ja-JP" sz="1350" b="1" dirty="0">
                <a:latin typeface="Meiryo UI" panose="020B0604030504040204" pitchFamily="50" charset="-128"/>
                <a:ea typeface="Meiryo UI" panose="020B0604030504040204" pitchFamily="50" charset="-128"/>
              </a:rPr>
              <a:t>6</a:t>
            </a:r>
            <a:r>
              <a:rPr kumimoji="1" lang="ja-JP" altLang="en-US" sz="1350" b="1" dirty="0">
                <a:latin typeface="Meiryo UI" panose="020B0604030504040204" pitchFamily="50" charset="-128"/>
                <a:ea typeface="Meiryo UI" panose="020B0604030504040204" pitchFamily="50" charset="-128"/>
              </a:rPr>
              <a:t>年</a:t>
            </a:r>
            <a:r>
              <a:rPr kumimoji="1" lang="en-US" altLang="ja-JP" sz="1350" b="1" dirty="0">
                <a:latin typeface="Meiryo UI" panose="020B0604030504040204" pitchFamily="50" charset="-128"/>
                <a:ea typeface="Meiryo UI" panose="020B0604030504040204" pitchFamily="50" charset="-128"/>
              </a:rPr>
              <a:t>4</a:t>
            </a:r>
            <a:r>
              <a:rPr kumimoji="1" lang="ja-JP" altLang="en-US" sz="1350" b="1" dirty="0">
                <a:latin typeface="Meiryo UI" panose="020B0604030504040204" pitchFamily="50" charset="-128"/>
                <a:ea typeface="Meiryo UI" panose="020B0604030504040204" pitchFamily="50" charset="-128"/>
              </a:rPr>
              <a:t>月</a:t>
            </a:r>
            <a:r>
              <a:rPr kumimoji="1" lang="en-US" altLang="ja-JP" sz="1350" b="1" dirty="0">
                <a:latin typeface="Meiryo UI" panose="020B0604030504040204" pitchFamily="50" charset="-128"/>
                <a:ea typeface="Meiryo UI" panose="020B0604030504040204" pitchFamily="50" charset="-128"/>
              </a:rPr>
              <a:t>1</a:t>
            </a:r>
            <a:r>
              <a:rPr kumimoji="1" lang="ja-JP" altLang="en-US" sz="1350" b="1" dirty="0">
                <a:latin typeface="Meiryo UI" panose="020B0604030504040204" pitchFamily="50" charset="-128"/>
                <a:ea typeface="Meiryo UI" panose="020B0604030504040204" pitchFamily="50" charset="-128"/>
              </a:rPr>
              <a:t>日（月）以降は、</a:t>
            </a:r>
            <a:r>
              <a:rPr kumimoji="1" lang="ja-JP" altLang="en-US" sz="1350" b="1" dirty="0">
                <a:solidFill>
                  <a:schemeClr val="tx1"/>
                </a:solidFill>
                <a:latin typeface="Meiryo UI" panose="020B0604030504040204" pitchFamily="50" charset="-128"/>
                <a:ea typeface="Meiryo UI" panose="020B0604030504040204" pitchFamily="50" charset="-128"/>
              </a:rPr>
              <a:t>従来様式での画面表示及び</a:t>
            </a:r>
            <a:r>
              <a:rPr kumimoji="1" lang="en-US" altLang="ja-JP" sz="1350" b="1" dirty="0">
                <a:solidFill>
                  <a:schemeClr val="tx1"/>
                </a:solidFill>
                <a:latin typeface="Meiryo UI" panose="020B0604030504040204" pitchFamily="50" charset="-128"/>
                <a:ea typeface="Meiryo UI" panose="020B0604030504040204" pitchFamily="50" charset="-128"/>
              </a:rPr>
              <a:t>Excel</a:t>
            </a:r>
            <a:r>
              <a:rPr kumimoji="1" lang="ja-JP" altLang="en-US" sz="1350" b="1" dirty="0">
                <a:solidFill>
                  <a:schemeClr val="tx1"/>
                </a:solidFill>
                <a:latin typeface="Meiryo UI" panose="020B0604030504040204" pitchFamily="50" charset="-128"/>
                <a:ea typeface="Meiryo UI" panose="020B0604030504040204" pitchFamily="50" charset="-128"/>
              </a:rPr>
              <a:t>ファイルの出力はできなくなるため、</a:t>
            </a:r>
            <a:r>
              <a:rPr kumimoji="1" lang="ja-JP" altLang="en-US" sz="1350" b="1" u="sng" dirty="0">
                <a:solidFill>
                  <a:schemeClr val="tx1"/>
                </a:solidFill>
                <a:latin typeface="Meiryo UI" panose="020B0604030504040204" pitchFamily="50" charset="-128"/>
                <a:ea typeface="Meiryo UI" panose="020B0604030504040204" pitchFamily="50" charset="-128"/>
              </a:rPr>
              <a:t>令和</a:t>
            </a:r>
            <a:r>
              <a:rPr kumimoji="1" lang="en-US" altLang="ja-JP" sz="1350" b="1" u="sng" dirty="0">
                <a:solidFill>
                  <a:schemeClr val="tx1"/>
                </a:solidFill>
                <a:latin typeface="Meiryo UI" panose="020B0604030504040204" pitchFamily="50" charset="-128"/>
                <a:ea typeface="Meiryo UI" panose="020B0604030504040204" pitchFamily="50" charset="-128"/>
              </a:rPr>
              <a:t>6</a:t>
            </a:r>
            <a:r>
              <a:rPr kumimoji="1" lang="ja-JP" altLang="en-US" sz="1350" b="1" u="sng" dirty="0">
                <a:solidFill>
                  <a:schemeClr val="tx1"/>
                </a:solidFill>
                <a:latin typeface="Meiryo UI" panose="020B0604030504040204" pitchFamily="50" charset="-128"/>
                <a:ea typeface="Meiryo UI" panose="020B0604030504040204" pitchFamily="50" charset="-128"/>
              </a:rPr>
              <a:t>年</a:t>
            </a:r>
            <a:r>
              <a:rPr kumimoji="1" lang="en-US" altLang="ja-JP" sz="1350" b="1" u="sng" dirty="0">
                <a:solidFill>
                  <a:schemeClr val="tx1"/>
                </a:solidFill>
                <a:latin typeface="Meiryo UI" panose="020B0604030504040204" pitchFamily="50" charset="-128"/>
                <a:ea typeface="Meiryo UI" panose="020B0604030504040204" pitchFamily="50" charset="-128"/>
              </a:rPr>
              <a:t>3</a:t>
            </a:r>
            <a:r>
              <a:rPr kumimoji="1" lang="ja-JP" altLang="en-US" sz="1350" b="1" u="sng" dirty="0">
                <a:solidFill>
                  <a:schemeClr val="tx1"/>
                </a:solidFill>
                <a:latin typeface="Meiryo UI" panose="020B0604030504040204" pitchFamily="50" charset="-128"/>
                <a:ea typeface="Meiryo UI" panose="020B0604030504040204" pitchFamily="50" charset="-128"/>
              </a:rPr>
              <a:t>月</a:t>
            </a:r>
            <a:r>
              <a:rPr kumimoji="1" lang="en-US" altLang="ja-JP" sz="1350" b="1" u="sng" dirty="0">
                <a:solidFill>
                  <a:schemeClr val="tx1"/>
                </a:solidFill>
                <a:latin typeface="Meiryo UI" panose="020B0604030504040204" pitchFamily="50" charset="-128"/>
                <a:ea typeface="Meiryo UI" panose="020B0604030504040204" pitchFamily="50" charset="-128"/>
              </a:rPr>
              <a:t>29</a:t>
            </a:r>
            <a:r>
              <a:rPr kumimoji="1" lang="ja-JP" altLang="en-US" sz="1350" b="1" u="sng" dirty="0">
                <a:solidFill>
                  <a:schemeClr val="tx1"/>
                </a:solidFill>
                <a:latin typeface="Meiryo UI" panose="020B0604030504040204" pitchFamily="50" charset="-128"/>
                <a:ea typeface="Meiryo UI" panose="020B0604030504040204" pitchFamily="50" charset="-128"/>
              </a:rPr>
              <a:t>日（金）</a:t>
            </a:r>
            <a:r>
              <a:rPr kumimoji="1" lang="en-US" altLang="ja-JP" sz="1350" b="1" u="sng" dirty="0">
                <a:solidFill>
                  <a:schemeClr val="tx1"/>
                </a:solidFill>
                <a:latin typeface="Meiryo UI" panose="020B0604030504040204" pitchFamily="50" charset="-128"/>
                <a:ea typeface="Meiryo UI" panose="020B0604030504040204" pitchFamily="50" charset="-128"/>
              </a:rPr>
              <a:t>18:00</a:t>
            </a:r>
            <a:r>
              <a:rPr kumimoji="1" lang="ja-JP" altLang="en-US" sz="1350" b="1" u="sng" dirty="0">
                <a:solidFill>
                  <a:schemeClr val="tx1"/>
                </a:solidFill>
                <a:latin typeface="Meiryo UI" panose="020B0604030504040204" pitchFamily="50" charset="-128"/>
                <a:ea typeface="Meiryo UI" panose="020B0604030504040204" pitchFamily="50" charset="-128"/>
              </a:rPr>
              <a:t>まで</a:t>
            </a:r>
            <a:r>
              <a:rPr kumimoji="1" lang="ja-JP" altLang="en-US" sz="1350" b="1" dirty="0">
                <a:solidFill>
                  <a:schemeClr val="tx1"/>
                </a:solidFill>
                <a:latin typeface="Meiryo UI" panose="020B0604030504040204" pitchFamily="50" charset="-128"/>
                <a:ea typeface="Meiryo UI" panose="020B0604030504040204" pitchFamily="50" charset="-128"/>
              </a:rPr>
              <a:t>に、 「受付済」、 「申請（届出）済、未受付」 、「受付中」で、</a:t>
            </a:r>
            <a:r>
              <a:rPr kumimoji="1" lang="ja-JP" altLang="en-US" sz="1350" b="1" u="sng" dirty="0">
                <a:solidFill>
                  <a:schemeClr val="tx1"/>
                </a:solidFill>
                <a:latin typeface="Meiryo UI" panose="020B0604030504040204" pitchFamily="50" charset="-128"/>
                <a:ea typeface="Meiryo UI" panose="020B0604030504040204" pitchFamily="50" charset="-128"/>
              </a:rPr>
              <a:t>保存が必要な申請書・届出書データは、</a:t>
            </a:r>
          </a:p>
          <a:p>
            <a:pPr marL="182563"/>
            <a:r>
              <a:rPr kumimoji="1" lang="ja-JP" altLang="en-US" sz="1350" dirty="0">
                <a:latin typeface="Meiryo UI" panose="020B0604030504040204" pitchFamily="50" charset="-128"/>
                <a:ea typeface="Meiryo UI" panose="020B0604030504040204" pitchFamily="50" charset="-128"/>
              </a:rPr>
              <a:t>　　 </a:t>
            </a:r>
            <a:r>
              <a:rPr kumimoji="1" lang="ja-JP" altLang="en-US" sz="1350" b="1" u="sng" dirty="0">
                <a:solidFill>
                  <a:schemeClr val="tx1"/>
                </a:solidFill>
                <a:latin typeface="Meiryo UI" panose="020B0604030504040204" pitchFamily="50" charset="-128"/>
                <a:ea typeface="Meiryo UI" panose="020B0604030504040204" pitchFamily="50" charset="-128"/>
              </a:rPr>
              <a:t>様式・付表の</a:t>
            </a:r>
            <a:r>
              <a:rPr kumimoji="1" lang="en-US" altLang="ja-JP" sz="1350" b="1" u="sng" dirty="0">
                <a:solidFill>
                  <a:schemeClr val="tx1"/>
                </a:solidFill>
                <a:latin typeface="Meiryo UI" panose="020B0604030504040204" pitchFamily="50" charset="-128"/>
                <a:ea typeface="Meiryo UI" panose="020B0604030504040204" pitchFamily="50" charset="-128"/>
              </a:rPr>
              <a:t>Excel</a:t>
            </a:r>
            <a:r>
              <a:rPr kumimoji="1" lang="ja-JP" altLang="en-US" sz="1350" b="1" u="sng" dirty="0">
                <a:solidFill>
                  <a:schemeClr val="tx1"/>
                </a:solidFill>
                <a:latin typeface="Meiryo UI" panose="020B0604030504040204" pitchFamily="50" charset="-128"/>
                <a:ea typeface="Meiryo UI" panose="020B0604030504040204" pitchFamily="50" charset="-128"/>
              </a:rPr>
              <a:t>ファイルや画面の印刷（</a:t>
            </a:r>
            <a:r>
              <a:rPr kumimoji="1" lang="en-US" altLang="ja-JP" sz="1350" b="1" u="sng" dirty="0">
                <a:solidFill>
                  <a:schemeClr val="tx1"/>
                </a:solidFill>
                <a:latin typeface="Meiryo UI" panose="020B0604030504040204" pitchFamily="50" charset="-128"/>
                <a:ea typeface="Meiryo UI" panose="020B0604030504040204" pitchFamily="50" charset="-128"/>
              </a:rPr>
              <a:t>PDF</a:t>
            </a:r>
            <a:r>
              <a:rPr kumimoji="1" lang="ja-JP" altLang="en-US" sz="1350" b="1" u="sng" dirty="0">
                <a:solidFill>
                  <a:schemeClr val="tx1"/>
                </a:solidFill>
                <a:latin typeface="Meiryo UI" panose="020B0604030504040204" pitchFamily="50" charset="-128"/>
                <a:ea typeface="Meiryo UI" panose="020B0604030504040204" pitchFamily="50" charset="-128"/>
              </a:rPr>
              <a:t>）データを取得</a:t>
            </a:r>
            <a:r>
              <a:rPr kumimoji="1" lang="ja-JP" altLang="en-US" sz="1350" b="1" dirty="0">
                <a:solidFill>
                  <a:schemeClr val="tx1"/>
                </a:solidFill>
                <a:latin typeface="Meiryo UI" panose="020B0604030504040204" pitchFamily="50" charset="-128"/>
                <a:ea typeface="Meiryo UI" panose="020B0604030504040204" pitchFamily="50" charset="-128"/>
              </a:rPr>
              <a:t>しておいてください。</a:t>
            </a:r>
          </a:p>
          <a:p>
            <a:pPr marL="468313" indent="-285750">
              <a:buFont typeface="Arial" panose="020B0604020202020204" pitchFamily="34" charset="0"/>
              <a:buChar char="•"/>
            </a:pPr>
            <a:endParaRPr kumimoji="1" lang="ja-JP" altLang="en-US" sz="1350" b="1" i="0" dirty="0">
              <a:effectLst/>
              <a:latin typeface="Meiryo UI" panose="020B0604030504040204" pitchFamily="50" charset="-128"/>
              <a:ea typeface="Meiryo UI" panose="020B0604030504040204" pitchFamily="50" charset="-128"/>
            </a:endParaRPr>
          </a:p>
          <a:p>
            <a:pPr marL="468313" indent="-285750">
              <a:buFont typeface="Arial" panose="020B0604020202020204" pitchFamily="34" charset="0"/>
              <a:buChar char="•"/>
            </a:pPr>
            <a:r>
              <a:rPr kumimoji="1" lang="ja-JP" altLang="en-US" sz="1350" b="1" u="sng" dirty="0">
                <a:solidFill>
                  <a:schemeClr val="tx1"/>
                </a:solidFill>
                <a:latin typeface="Meiryo UI" panose="020B0604030504040204" pitchFamily="50" charset="-128"/>
                <a:ea typeface="Meiryo UI" panose="020B0604030504040204" pitchFamily="50" charset="-128"/>
              </a:rPr>
              <a:t>令和</a:t>
            </a:r>
            <a:r>
              <a:rPr kumimoji="1" lang="en-US" altLang="ja-JP" sz="1350" b="1" u="sng" dirty="0">
                <a:solidFill>
                  <a:schemeClr val="tx1"/>
                </a:solidFill>
                <a:latin typeface="Meiryo UI" panose="020B0604030504040204" pitchFamily="50" charset="-128"/>
                <a:ea typeface="Meiryo UI" panose="020B0604030504040204" pitchFamily="50" charset="-128"/>
              </a:rPr>
              <a:t>6</a:t>
            </a:r>
            <a:r>
              <a:rPr kumimoji="1" lang="ja-JP" altLang="en-US" sz="1350" b="1" u="sng" dirty="0">
                <a:solidFill>
                  <a:schemeClr val="tx1"/>
                </a:solidFill>
                <a:latin typeface="Meiryo UI" panose="020B0604030504040204" pitchFamily="50" charset="-128"/>
                <a:ea typeface="Meiryo UI" panose="020B0604030504040204" pitchFamily="50" charset="-128"/>
              </a:rPr>
              <a:t>年</a:t>
            </a:r>
            <a:r>
              <a:rPr kumimoji="1" lang="en-US" altLang="ja-JP" sz="1350" b="1" u="sng" dirty="0">
                <a:solidFill>
                  <a:schemeClr val="tx1"/>
                </a:solidFill>
                <a:latin typeface="Meiryo UI" panose="020B0604030504040204" pitchFamily="50" charset="-128"/>
                <a:ea typeface="Meiryo UI" panose="020B0604030504040204" pitchFamily="50" charset="-128"/>
              </a:rPr>
              <a:t>3</a:t>
            </a:r>
            <a:r>
              <a:rPr kumimoji="1" lang="ja-JP" altLang="en-US" sz="1350" b="1" u="sng" dirty="0">
                <a:solidFill>
                  <a:schemeClr val="tx1"/>
                </a:solidFill>
                <a:latin typeface="Meiryo UI" panose="020B0604030504040204" pitchFamily="50" charset="-128"/>
                <a:ea typeface="Meiryo UI" panose="020B0604030504040204" pitchFamily="50" charset="-128"/>
              </a:rPr>
              <a:t>月</a:t>
            </a:r>
            <a:r>
              <a:rPr kumimoji="1" lang="en-US" altLang="ja-JP" sz="1350" b="1" u="sng" dirty="0">
                <a:solidFill>
                  <a:schemeClr val="tx1"/>
                </a:solidFill>
                <a:latin typeface="Meiryo UI" panose="020B0604030504040204" pitchFamily="50" charset="-128"/>
                <a:ea typeface="Meiryo UI" panose="020B0604030504040204" pitchFamily="50" charset="-128"/>
              </a:rPr>
              <a:t>29</a:t>
            </a:r>
            <a:r>
              <a:rPr kumimoji="1" lang="ja-JP" altLang="en-US" sz="1350" b="1" u="sng" dirty="0">
                <a:solidFill>
                  <a:schemeClr val="tx1"/>
                </a:solidFill>
                <a:latin typeface="Meiryo UI" panose="020B0604030504040204" pitchFamily="50" charset="-128"/>
                <a:ea typeface="Meiryo UI" panose="020B0604030504040204" pitchFamily="50" charset="-128"/>
              </a:rPr>
              <a:t>日（金）</a:t>
            </a:r>
            <a:r>
              <a:rPr kumimoji="1" lang="en-US" altLang="ja-JP" sz="1350" b="1" u="sng" dirty="0">
                <a:solidFill>
                  <a:schemeClr val="tx1"/>
                </a:solidFill>
                <a:latin typeface="Meiryo UI" panose="020B0604030504040204" pitchFamily="50" charset="-128"/>
                <a:ea typeface="Meiryo UI" panose="020B0604030504040204" pitchFamily="50" charset="-128"/>
              </a:rPr>
              <a:t>18:00</a:t>
            </a:r>
            <a:r>
              <a:rPr kumimoji="1" lang="ja-JP" altLang="en-US" sz="1350" b="1" u="sng" dirty="0">
                <a:solidFill>
                  <a:schemeClr val="tx1"/>
                </a:solidFill>
                <a:latin typeface="Meiryo UI" panose="020B0604030504040204" pitchFamily="50" charset="-128"/>
                <a:ea typeface="Meiryo UI" panose="020B0604030504040204" pitchFamily="50" charset="-128"/>
              </a:rPr>
              <a:t>時点</a:t>
            </a:r>
            <a:r>
              <a:rPr kumimoji="1" lang="ja-JP" altLang="en-US" sz="1350" b="1" dirty="0">
                <a:solidFill>
                  <a:schemeClr val="tx1"/>
                </a:solidFill>
                <a:latin typeface="Meiryo UI" panose="020B0604030504040204" pitchFamily="50" charset="-128"/>
                <a:ea typeface="Meiryo UI" panose="020B0604030504040204" pitchFamily="50" charset="-128"/>
              </a:rPr>
              <a:t>で、従来様式の</a:t>
            </a:r>
            <a:r>
              <a:rPr kumimoji="1" lang="ja-JP" altLang="en-US" sz="1350" b="1" u="sng" dirty="0">
                <a:solidFill>
                  <a:schemeClr val="tx1"/>
                </a:solidFill>
                <a:latin typeface="Meiryo UI" panose="020B0604030504040204" pitchFamily="50" charset="-128"/>
                <a:ea typeface="Meiryo UI" panose="020B0604030504040204" pitchFamily="50" charset="-128"/>
              </a:rPr>
              <a:t>「一時保存」や「差戻し」</a:t>
            </a:r>
            <a:r>
              <a:rPr kumimoji="1" lang="ja-JP" altLang="en-US" sz="1350" b="1" u="sng"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の</a:t>
            </a:r>
            <a:r>
              <a:rPr kumimoji="1" lang="ja-JP" altLang="en-US" sz="1350" b="1" u="sng" dirty="0">
                <a:solidFill>
                  <a:schemeClr val="tx1"/>
                </a:solidFill>
                <a:latin typeface="Meiryo UI" panose="020B0604030504040204" pitchFamily="50" charset="-128"/>
                <a:ea typeface="Meiryo UI" panose="020B0604030504040204" pitchFamily="50" charset="-128"/>
              </a:rPr>
              <a:t>申請書・届出書データ</a:t>
            </a:r>
            <a:r>
              <a:rPr kumimoji="1" lang="ja-JP" altLang="en-US" sz="1350" b="1" dirty="0">
                <a:solidFill>
                  <a:schemeClr val="tx1"/>
                </a:solidFill>
                <a:latin typeface="Meiryo UI" panose="020B0604030504040204" pitchFamily="50" charset="-128"/>
                <a:ea typeface="Meiryo UI" panose="020B0604030504040204" pitchFamily="50" charset="-128"/>
              </a:rPr>
              <a:t>が存在し、</a:t>
            </a:r>
            <a:r>
              <a:rPr kumimoji="1" lang="ja-JP" altLang="en-US" sz="1350" b="1" u="sng" dirty="0">
                <a:solidFill>
                  <a:schemeClr val="tx1"/>
                </a:solidFill>
                <a:latin typeface="Meiryo UI" panose="020B0604030504040204" pitchFamily="50" charset="-128"/>
                <a:ea typeface="Meiryo UI" panose="020B0604030504040204" pitchFamily="50" charset="-128"/>
              </a:rPr>
              <a:t>令和６年</a:t>
            </a:r>
            <a:endParaRPr kumimoji="1" lang="en-US" altLang="ja-JP" sz="1350" b="1" u="sng" dirty="0">
              <a:solidFill>
                <a:schemeClr val="tx1"/>
              </a:solidFill>
              <a:latin typeface="Meiryo UI" panose="020B0604030504040204" pitchFamily="50" charset="-128"/>
              <a:ea typeface="Meiryo UI" panose="020B0604030504040204" pitchFamily="50" charset="-128"/>
            </a:endParaRPr>
          </a:p>
          <a:p>
            <a:pPr marL="182563"/>
            <a:r>
              <a:rPr kumimoji="1" lang="en-US" altLang="ja-JP" sz="1350" b="1" dirty="0">
                <a:latin typeface="Meiryo UI" panose="020B0604030504040204" pitchFamily="50" charset="-128"/>
                <a:ea typeface="Meiryo UI" panose="020B0604030504040204" pitchFamily="50" charset="-128"/>
              </a:rPr>
              <a:t>     </a:t>
            </a:r>
            <a:r>
              <a:rPr kumimoji="1" lang="ja-JP" altLang="en-US" sz="1350" b="1" u="sng" dirty="0">
                <a:solidFill>
                  <a:schemeClr val="tx1"/>
                </a:solidFill>
                <a:latin typeface="Meiryo UI" panose="020B0604030504040204" pitchFamily="50" charset="-128"/>
                <a:ea typeface="Meiryo UI" panose="020B0604030504040204" pitchFamily="50" charset="-128"/>
              </a:rPr>
              <a:t>４月１日以降に入力を再開する場合は、新様式の画面内容に沿って入力</a:t>
            </a:r>
            <a:r>
              <a:rPr kumimoji="1" lang="ja-JP" altLang="en-US" sz="1350" b="1" dirty="0">
                <a:solidFill>
                  <a:schemeClr val="tx1"/>
                </a:solidFill>
                <a:latin typeface="Meiryo UI" panose="020B0604030504040204" pitchFamily="50" charset="-128"/>
                <a:ea typeface="Meiryo UI" panose="020B0604030504040204" pitchFamily="50" charset="-128"/>
              </a:rPr>
              <a:t>してください。</a:t>
            </a:r>
          </a:p>
          <a:p>
            <a:endParaRPr lang="ja-JP" altLang="en-US" sz="1200" b="1" i="0" dirty="0">
              <a:effectLst/>
              <a:latin typeface="Meiryo UI" panose="020B0604030504040204" pitchFamily="50" charset="-128"/>
              <a:ea typeface="Meiryo UI" panose="020B0604030504040204" pitchFamily="50" charset="-128"/>
            </a:endParaRPr>
          </a:p>
          <a:p>
            <a:endParaRPr kumimoji="1" lang="ja-JP" altLang="en-US" sz="1200" b="1" dirty="0">
              <a:latin typeface="Meiryo UI" panose="020B0604030504040204" pitchFamily="50" charset="-128"/>
              <a:ea typeface="Meiryo UI" panose="020B0604030504040204" pitchFamily="50" charset="-128"/>
            </a:endParaRPr>
          </a:p>
        </p:txBody>
      </p:sp>
      <p:sp>
        <p:nvSpPr>
          <p:cNvPr id="13" name="四角形: 角を丸くする 12">
            <a:extLst>
              <a:ext uri="{FF2B5EF4-FFF2-40B4-BE49-F238E27FC236}">
                <a16:creationId xmlns:a16="http://schemas.microsoft.com/office/drawing/2014/main" id="{722EDA63-61F7-50D4-B5D1-3005A52FB5ED}"/>
              </a:ext>
            </a:extLst>
          </p:cNvPr>
          <p:cNvSpPr/>
          <p:nvPr/>
        </p:nvSpPr>
        <p:spPr>
          <a:xfrm>
            <a:off x="79971" y="-72000"/>
            <a:ext cx="1450671" cy="494018"/>
          </a:xfrm>
          <a:prstGeom prst="round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事業所向け資料</a:t>
            </a:r>
            <a:endParaRPr kumimoji="1" lang="en-US" altLang="ja-JP" sz="1200" b="1" dirty="0">
              <a:latin typeface="Meiryo UI" panose="020B0604030504040204" pitchFamily="50" charset="-128"/>
              <a:ea typeface="Meiryo UI" panose="020B0604030504040204" pitchFamily="50" charset="-128"/>
            </a:endParaRPr>
          </a:p>
          <a:p>
            <a:pPr algn="ct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ひな形</a:t>
            </a:r>
            <a:r>
              <a:rPr kumimoji="1" lang="en-US" altLang="ja-JP" sz="1200" b="1" dirty="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A315015B-8085-0285-503C-85BF4CF5437B}"/>
              </a:ext>
            </a:extLst>
          </p:cNvPr>
          <p:cNvSpPr txBox="1"/>
          <p:nvPr/>
        </p:nvSpPr>
        <p:spPr>
          <a:xfrm>
            <a:off x="1365063" y="4430031"/>
            <a:ext cx="2089337" cy="461665"/>
          </a:xfrm>
          <a:prstGeom prst="rect">
            <a:avLst/>
          </a:prstGeom>
          <a:solidFill>
            <a:schemeClr val="bg1"/>
          </a:solid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全ての申請書・届出書データ</a:t>
            </a:r>
          </a:p>
          <a:p>
            <a:r>
              <a:rPr kumimoji="1" lang="en-US" altLang="ja-JP" sz="1200" b="1" dirty="0">
                <a:solidFill>
                  <a:srgbClr val="0070C0"/>
                </a:solidFill>
                <a:latin typeface="Meiryo UI" panose="020B0604030504040204" pitchFamily="50" charset="-128"/>
                <a:ea typeface="Meiryo UI" panose="020B0604030504040204" pitchFamily="50" charset="-128"/>
              </a:rPr>
              <a:t>(</a:t>
            </a:r>
            <a:r>
              <a:rPr kumimoji="1" lang="ja-JP" altLang="en-US" sz="1200" b="1" dirty="0">
                <a:solidFill>
                  <a:srgbClr val="0070C0"/>
                </a:solidFill>
                <a:latin typeface="Meiryo UI" panose="020B0604030504040204" pitchFamily="50" charset="-128"/>
                <a:ea typeface="Meiryo UI" panose="020B0604030504040204" pitchFamily="50" charset="-128"/>
              </a:rPr>
              <a:t>従来様式</a:t>
            </a:r>
            <a:r>
              <a:rPr kumimoji="1" lang="en-US" altLang="ja-JP" sz="1200" b="1" dirty="0">
                <a:solidFill>
                  <a:srgbClr val="0070C0"/>
                </a:solidFill>
                <a:latin typeface="Meiryo UI" panose="020B0604030504040204" pitchFamily="50" charset="-128"/>
                <a:ea typeface="Meiryo UI" panose="020B0604030504040204" pitchFamily="50" charset="-128"/>
              </a:rPr>
              <a:t>)</a:t>
            </a:r>
            <a:endParaRPr kumimoji="1" lang="ja-JP" altLang="en-US" sz="1200" b="1" dirty="0">
              <a:solidFill>
                <a:srgbClr val="0070C0"/>
              </a:solidFill>
              <a:latin typeface="Meiryo UI" panose="020B0604030504040204" pitchFamily="50" charset="-128"/>
              <a:ea typeface="Meiryo UI" panose="020B0604030504040204" pitchFamily="50" charset="-128"/>
            </a:endParaRPr>
          </a:p>
        </p:txBody>
      </p:sp>
      <p:grpSp>
        <p:nvGrpSpPr>
          <p:cNvPr id="14" name="グループ化 13">
            <a:extLst>
              <a:ext uri="{FF2B5EF4-FFF2-40B4-BE49-F238E27FC236}">
                <a16:creationId xmlns:a16="http://schemas.microsoft.com/office/drawing/2014/main" id="{7000F6FE-AEDC-1016-E117-AE409632B29E}"/>
              </a:ext>
            </a:extLst>
          </p:cNvPr>
          <p:cNvGrpSpPr/>
          <p:nvPr/>
        </p:nvGrpSpPr>
        <p:grpSpPr>
          <a:xfrm>
            <a:off x="805307" y="3020106"/>
            <a:ext cx="2708883" cy="1306162"/>
            <a:chOff x="6481685" y="2179547"/>
            <a:chExt cx="1227137" cy="874713"/>
          </a:xfrm>
        </p:grpSpPr>
        <p:sp>
          <p:nvSpPr>
            <p:cNvPr id="15" name="Freeform 20">
              <a:extLst>
                <a:ext uri="{FF2B5EF4-FFF2-40B4-BE49-F238E27FC236}">
                  <a16:creationId xmlns:a16="http://schemas.microsoft.com/office/drawing/2014/main" id="{3D4561CD-D5F7-3A9B-B6C3-481C597839E1}"/>
                </a:ext>
              </a:extLst>
            </p:cNvPr>
            <p:cNvSpPr>
              <a:spLocks/>
            </p:cNvSpPr>
            <p:nvPr/>
          </p:nvSpPr>
          <p:spPr bwMode="auto">
            <a:xfrm>
              <a:off x="6558624" y="2334707"/>
              <a:ext cx="1093787" cy="609600"/>
            </a:xfrm>
            <a:custGeom>
              <a:avLst/>
              <a:gdLst>
                <a:gd name="T0" fmla="*/ 453 w 453"/>
                <a:gd name="T1" fmla="*/ 9 h 252"/>
                <a:gd name="T2" fmla="*/ 444 w 453"/>
                <a:gd name="T3" fmla="*/ 0 h 252"/>
                <a:gd name="T4" fmla="*/ 9 w 453"/>
                <a:gd name="T5" fmla="*/ 0 h 252"/>
                <a:gd name="T6" fmla="*/ 0 w 453"/>
                <a:gd name="T7" fmla="*/ 9 h 252"/>
                <a:gd name="T8" fmla="*/ 0 w 453"/>
                <a:gd name="T9" fmla="*/ 243 h 252"/>
                <a:gd name="T10" fmla="*/ 9 w 453"/>
                <a:gd name="T11" fmla="*/ 252 h 252"/>
                <a:gd name="T12" fmla="*/ 444 w 453"/>
                <a:gd name="T13" fmla="*/ 252 h 252"/>
                <a:gd name="T14" fmla="*/ 453 w 453"/>
                <a:gd name="T15" fmla="*/ 243 h 252"/>
                <a:gd name="T16" fmla="*/ 453 w 453"/>
                <a:gd name="T17" fmla="*/ 9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3" h="252">
                  <a:moveTo>
                    <a:pt x="453" y="9"/>
                  </a:moveTo>
                  <a:cubicBezTo>
                    <a:pt x="453" y="4"/>
                    <a:pt x="449" y="0"/>
                    <a:pt x="444" y="0"/>
                  </a:cubicBezTo>
                  <a:cubicBezTo>
                    <a:pt x="9" y="0"/>
                    <a:pt x="9" y="0"/>
                    <a:pt x="9" y="0"/>
                  </a:cubicBezTo>
                  <a:cubicBezTo>
                    <a:pt x="4" y="0"/>
                    <a:pt x="0" y="4"/>
                    <a:pt x="0" y="9"/>
                  </a:cubicBezTo>
                  <a:cubicBezTo>
                    <a:pt x="0" y="243"/>
                    <a:pt x="0" y="243"/>
                    <a:pt x="0" y="243"/>
                  </a:cubicBezTo>
                  <a:cubicBezTo>
                    <a:pt x="0" y="248"/>
                    <a:pt x="4" y="252"/>
                    <a:pt x="9" y="252"/>
                  </a:cubicBezTo>
                  <a:cubicBezTo>
                    <a:pt x="444" y="252"/>
                    <a:pt x="444" y="252"/>
                    <a:pt x="444" y="252"/>
                  </a:cubicBezTo>
                  <a:cubicBezTo>
                    <a:pt x="449" y="252"/>
                    <a:pt x="453" y="248"/>
                    <a:pt x="453" y="243"/>
                  </a:cubicBezTo>
                  <a:lnTo>
                    <a:pt x="453"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mj-ea"/>
                <a:ea typeface="+mj-ea"/>
              </a:endParaRPr>
            </a:p>
          </p:txBody>
        </p:sp>
        <p:sp>
          <p:nvSpPr>
            <p:cNvPr id="16" name="Freeform 21">
              <a:extLst>
                <a:ext uri="{FF2B5EF4-FFF2-40B4-BE49-F238E27FC236}">
                  <a16:creationId xmlns:a16="http://schemas.microsoft.com/office/drawing/2014/main" id="{C8AA9754-38F3-7148-8B31-433810FBA2DC}"/>
                </a:ext>
              </a:extLst>
            </p:cNvPr>
            <p:cNvSpPr>
              <a:spLocks noEditPoints="1"/>
            </p:cNvSpPr>
            <p:nvPr/>
          </p:nvSpPr>
          <p:spPr bwMode="auto">
            <a:xfrm>
              <a:off x="6481685" y="2179547"/>
              <a:ext cx="1227137" cy="874713"/>
            </a:xfrm>
            <a:custGeom>
              <a:avLst/>
              <a:gdLst>
                <a:gd name="T0" fmla="*/ 508 w 508"/>
                <a:gd name="T1" fmla="*/ 21 h 361"/>
                <a:gd name="T2" fmla="*/ 508 w 508"/>
                <a:gd name="T3" fmla="*/ 286 h 361"/>
                <a:gd name="T4" fmla="*/ 488 w 508"/>
                <a:gd name="T5" fmla="*/ 306 h 361"/>
                <a:gd name="T6" fmla="*/ 317 w 508"/>
                <a:gd name="T7" fmla="*/ 306 h 361"/>
                <a:gd name="T8" fmla="*/ 317 w 508"/>
                <a:gd name="T9" fmla="*/ 334 h 361"/>
                <a:gd name="T10" fmla="*/ 402 w 508"/>
                <a:gd name="T11" fmla="*/ 334 h 361"/>
                <a:gd name="T12" fmla="*/ 402 w 508"/>
                <a:gd name="T13" fmla="*/ 361 h 361"/>
                <a:gd name="T14" fmla="*/ 107 w 508"/>
                <a:gd name="T15" fmla="*/ 361 h 361"/>
                <a:gd name="T16" fmla="*/ 107 w 508"/>
                <a:gd name="T17" fmla="*/ 334 h 361"/>
                <a:gd name="T18" fmla="*/ 192 w 508"/>
                <a:gd name="T19" fmla="*/ 334 h 361"/>
                <a:gd name="T20" fmla="*/ 192 w 508"/>
                <a:gd name="T21" fmla="*/ 306 h 361"/>
                <a:gd name="T22" fmla="*/ 21 w 508"/>
                <a:gd name="T23" fmla="*/ 306 h 361"/>
                <a:gd name="T24" fmla="*/ 0 w 508"/>
                <a:gd name="T25" fmla="*/ 286 h 361"/>
                <a:gd name="T26" fmla="*/ 0 w 508"/>
                <a:gd name="T27" fmla="*/ 21 h 361"/>
                <a:gd name="T28" fmla="*/ 21 w 508"/>
                <a:gd name="T29" fmla="*/ 0 h 361"/>
                <a:gd name="T30" fmla="*/ 488 w 508"/>
                <a:gd name="T31" fmla="*/ 0 h 361"/>
                <a:gd name="T32" fmla="*/ 508 w 508"/>
                <a:gd name="T33" fmla="*/ 21 h 361"/>
                <a:gd name="T34" fmla="*/ 481 w 508"/>
                <a:gd name="T35" fmla="*/ 36 h 361"/>
                <a:gd name="T36" fmla="*/ 472 w 508"/>
                <a:gd name="T37" fmla="*/ 27 h 361"/>
                <a:gd name="T38" fmla="*/ 37 w 508"/>
                <a:gd name="T39" fmla="*/ 27 h 361"/>
                <a:gd name="T40" fmla="*/ 28 w 508"/>
                <a:gd name="T41" fmla="*/ 36 h 361"/>
                <a:gd name="T42" fmla="*/ 28 w 508"/>
                <a:gd name="T43" fmla="*/ 270 h 361"/>
                <a:gd name="T44" fmla="*/ 37 w 508"/>
                <a:gd name="T45" fmla="*/ 279 h 361"/>
                <a:gd name="T46" fmla="*/ 472 w 508"/>
                <a:gd name="T47" fmla="*/ 279 h 361"/>
                <a:gd name="T48" fmla="*/ 481 w 508"/>
                <a:gd name="T49" fmla="*/ 270 h 361"/>
                <a:gd name="T50" fmla="*/ 481 w 508"/>
                <a:gd name="T51" fmla="*/ 36 h 361"/>
                <a:gd name="T52" fmla="*/ 254 w 508"/>
                <a:gd name="T53" fmla="*/ 64 h 361"/>
                <a:gd name="T54" fmla="*/ 166 w 508"/>
                <a:gd name="T55" fmla="*/ 153 h 361"/>
                <a:gd name="T56" fmla="*/ 254 w 508"/>
                <a:gd name="T57" fmla="*/ 241 h 361"/>
                <a:gd name="T58" fmla="*/ 343 w 508"/>
                <a:gd name="T59" fmla="*/ 153 h 361"/>
                <a:gd name="T60" fmla="*/ 254 w 508"/>
                <a:gd name="T61" fmla="*/ 64 h 361"/>
                <a:gd name="T62" fmla="*/ 237 w 508"/>
                <a:gd name="T63" fmla="*/ 136 h 361"/>
                <a:gd name="T64" fmla="*/ 254 w 508"/>
                <a:gd name="T65" fmla="*/ 118 h 361"/>
                <a:gd name="T66" fmla="*/ 272 w 508"/>
                <a:gd name="T67" fmla="*/ 136 h 361"/>
                <a:gd name="T68" fmla="*/ 254 w 508"/>
                <a:gd name="T69" fmla="*/ 153 h 361"/>
                <a:gd name="T70" fmla="*/ 237 w 508"/>
                <a:gd name="T71" fmla="*/ 136 h 361"/>
                <a:gd name="T72" fmla="*/ 254 w 508"/>
                <a:gd name="T73" fmla="*/ 169 h 361"/>
                <a:gd name="T74" fmla="*/ 297 w 508"/>
                <a:gd name="T75" fmla="*/ 210 h 361"/>
                <a:gd name="T76" fmla="*/ 254 w 508"/>
                <a:gd name="T77" fmla="*/ 224 h 361"/>
                <a:gd name="T78" fmla="*/ 211 w 508"/>
                <a:gd name="T79" fmla="*/ 210 h 361"/>
                <a:gd name="T80" fmla="*/ 254 w 508"/>
                <a:gd name="T81" fmla="*/ 169 h 361"/>
                <a:gd name="T82" fmla="*/ 311 w 508"/>
                <a:gd name="T83" fmla="*/ 196 h 361"/>
                <a:gd name="T84" fmla="*/ 279 w 508"/>
                <a:gd name="T85" fmla="*/ 159 h 361"/>
                <a:gd name="T86" fmla="*/ 288 w 508"/>
                <a:gd name="T87" fmla="*/ 136 h 361"/>
                <a:gd name="T88" fmla="*/ 254 w 508"/>
                <a:gd name="T89" fmla="*/ 102 h 361"/>
                <a:gd name="T90" fmla="*/ 221 w 508"/>
                <a:gd name="T91" fmla="*/ 136 h 361"/>
                <a:gd name="T92" fmla="*/ 230 w 508"/>
                <a:gd name="T93" fmla="*/ 159 h 361"/>
                <a:gd name="T94" fmla="*/ 198 w 508"/>
                <a:gd name="T95" fmla="*/ 196 h 361"/>
                <a:gd name="T96" fmla="*/ 183 w 508"/>
                <a:gd name="T97" fmla="*/ 153 h 361"/>
                <a:gd name="T98" fmla="*/ 254 w 508"/>
                <a:gd name="T99" fmla="*/ 81 h 361"/>
                <a:gd name="T100" fmla="*/ 326 w 508"/>
                <a:gd name="T101" fmla="*/ 153 h 361"/>
                <a:gd name="T102" fmla="*/ 311 w 508"/>
                <a:gd name="T103" fmla="*/ 196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08" h="361">
                  <a:moveTo>
                    <a:pt x="508" y="21"/>
                  </a:moveTo>
                  <a:cubicBezTo>
                    <a:pt x="508" y="286"/>
                    <a:pt x="508" y="286"/>
                    <a:pt x="508" y="286"/>
                  </a:cubicBezTo>
                  <a:cubicBezTo>
                    <a:pt x="508" y="297"/>
                    <a:pt x="499" y="306"/>
                    <a:pt x="488" y="306"/>
                  </a:cubicBezTo>
                  <a:cubicBezTo>
                    <a:pt x="317" y="306"/>
                    <a:pt x="317" y="306"/>
                    <a:pt x="317" y="306"/>
                  </a:cubicBezTo>
                  <a:cubicBezTo>
                    <a:pt x="317" y="334"/>
                    <a:pt x="317" y="334"/>
                    <a:pt x="317" y="334"/>
                  </a:cubicBezTo>
                  <a:cubicBezTo>
                    <a:pt x="402" y="334"/>
                    <a:pt x="402" y="334"/>
                    <a:pt x="402" y="334"/>
                  </a:cubicBezTo>
                  <a:cubicBezTo>
                    <a:pt x="402" y="361"/>
                    <a:pt x="402" y="361"/>
                    <a:pt x="402" y="361"/>
                  </a:cubicBezTo>
                  <a:cubicBezTo>
                    <a:pt x="107" y="361"/>
                    <a:pt x="107" y="361"/>
                    <a:pt x="107" y="361"/>
                  </a:cubicBezTo>
                  <a:cubicBezTo>
                    <a:pt x="107" y="334"/>
                    <a:pt x="107" y="334"/>
                    <a:pt x="107" y="334"/>
                  </a:cubicBezTo>
                  <a:cubicBezTo>
                    <a:pt x="192" y="334"/>
                    <a:pt x="192" y="334"/>
                    <a:pt x="192" y="334"/>
                  </a:cubicBezTo>
                  <a:cubicBezTo>
                    <a:pt x="192" y="306"/>
                    <a:pt x="192" y="306"/>
                    <a:pt x="192" y="306"/>
                  </a:cubicBezTo>
                  <a:cubicBezTo>
                    <a:pt x="21" y="306"/>
                    <a:pt x="21" y="306"/>
                    <a:pt x="21" y="306"/>
                  </a:cubicBezTo>
                  <a:cubicBezTo>
                    <a:pt x="10" y="306"/>
                    <a:pt x="0" y="297"/>
                    <a:pt x="0" y="286"/>
                  </a:cubicBezTo>
                  <a:cubicBezTo>
                    <a:pt x="0" y="21"/>
                    <a:pt x="0" y="21"/>
                    <a:pt x="0" y="21"/>
                  </a:cubicBezTo>
                  <a:cubicBezTo>
                    <a:pt x="0" y="9"/>
                    <a:pt x="10" y="0"/>
                    <a:pt x="21" y="0"/>
                  </a:cubicBezTo>
                  <a:cubicBezTo>
                    <a:pt x="488" y="0"/>
                    <a:pt x="488" y="0"/>
                    <a:pt x="488" y="0"/>
                  </a:cubicBezTo>
                  <a:cubicBezTo>
                    <a:pt x="499" y="0"/>
                    <a:pt x="508" y="9"/>
                    <a:pt x="508" y="21"/>
                  </a:cubicBezTo>
                  <a:close/>
                  <a:moveTo>
                    <a:pt x="481" y="36"/>
                  </a:moveTo>
                  <a:cubicBezTo>
                    <a:pt x="481" y="31"/>
                    <a:pt x="477" y="27"/>
                    <a:pt x="472" y="27"/>
                  </a:cubicBezTo>
                  <a:cubicBezTo>
                    <a:pt x="37" y="27"/>
                    <a:pt x="37" y="27"/>
                    <a:pt x="37" y="27"/>
                  </a:cubicBezTo>
                  <a:cubicBezTo>
                    <a:pt x="32" y="27"/>
                    <a:pt x="28" y="31"/>
                    <a:pt x="28" y="36"/>
                  </a:cubicBezTo>
                  <a:cubicBezTo>
                    <a:pt x="28" y="270"/>
                    <a:pt x="28" y="270"/>
                    <a:pt x="28" y="270"/>
                  </a:cubicBezTo>
                  <a:cubicBezTo>
                    <a:pt x="28" y="275"/>
                    <a:pt x="32" y="279"/>
                    <a:pt x="37" y="279"/>
                  </a:cubicBezTo>
                  <a:cubicBezTo>
                    <a:pt x="472" y="279"/>
                    <a:pt x="472" y="279"/>
                    <a:pt x="472" y="279"/>
                  </a:cubicBezTo>
                  <a:cubicBezTo>
                    <a:pt x="477" y="279"/>
                    <a:pt x="481" y="275"/>
                    <a:pt x="481" y="270"/>
                  </a:cubicBezTo>
                  <a:lnTo>
                    <a:pt x="481" y="36"/>
                  </a:lnTo>
                  <a:close/>
                  <a:moveTo>
                    <a:pt x="254" y="64"/>
                  </a:moveTo>
                  <a:cubicBezTo>
                    <a:pt x="206" y="64"/>
                    <a:pt x="166" y="104"/>
                    <a:pt x="166" y="153"/>
                  </a:cubicBezTo>
                  <a:cubicBezTo>
                    <a:pt x="166" y="202"/>
                    <a:pt x="206" y="241"/>
                    <a:pt x="254" y="241"/>
                  </a:cubicBezTo>
                  <a:cubicBezTo>
                    <a:pt x="303" y="241"/>
                    <a:pt x="343" y="202"/>
                    <a:pt x="343" y="153"/>
                  </a:cubicBezTo>
                  <a:cubicBezTo>
                    <a:pt x="343" y="104"/>
                    <a:pt x="303" y="64"/>
                    <a:pt x="254" y="64"/>
                  </a:cubicBezTo>
                  <a:close/>
                  <a:moveTo>
                    <a:pt x="237" y="136"/>
                  </a:moveTo>
                  <a:cubicBezTo>
                    <a:pt x="237" y="126"/>
                    <a:pt x="245" y="118"/>
                    <a:pt x="254" y="118"/>
                  </a:cubicBezTo>
                  <a:cubicBezTo>
                    <a:pt x="264" y="118"/>
                    <a:pt x="272" y="126"/>
                    <a:pt x="272" y="136"/>
                  </a:cubicBezTo>
                  <a:cubicBezTo>
                    <a:pt x="272" y="145"/>
                    <a:pt x="264" y="153"/>
                    <a:pt x="254" y="153"/>
                  </a:cubicBezTo>
                  <a:cubicBezTo>
                    <a:pt x="245" y="153"/>
                    <a:pt x="237" y="145"/>
                    <a:pt x="237" y="136"/>
                  </a:cubicBezTo>
                  <a:close/>
                  <a:moveTo>
                    <a:pt x="254" y="169"/>
                  </a:moveTo>
                  <a:cubicBezTo>
                    <a:pt x="277" y="169"/>
                    <a:pt x="296" y="187"/>
                    <a:pt x="297" y="210"/>
                  </a:cubicBezTo>
                  <a:cubicBezTo>
                    <a:pt x="285" y="219"/>
                    <a:pt x="271" y="224"/>
                    <a:pt x="254" y="224"/>
                  </a:cubicBezTo>
                  <a:cubicBezTo>
                    <a:pt x="238" y="224"/>
                    <a:pt x="223" y="219"/>
                    <a:pt x="211" y="210"/>
                  </a:cubicBezTo>
                  <a:cubicBezTo>
                    <a:pt x="213" y="187"/>
                    <a:pt x="231" y="169"/>
                    <a:pt x="254" y="169"/>
                  </a:cubicBezTo>
                  <a:close/>
                  <a:moveTo>
                    <a:pt x="311" y="196"/>
                  </a:moveTo>
                  <a:cubicBezTo>
                    <a:pt x="306" y="179"/>
                    <a:pt x="294" y="166"/>
                    <a:pt x="279" y="159"/>
                  </a:cubicBezTo>
                  <a:cubicBezTo>
                    <a:pt x="284" y="153"/>
                    <a:pt x="288" y="144"/>
                    <a:pt x="288" y="136"/>
                  </a:cubicBezTo>
                  <a:cubicBezTo>
                    <a:pt x="288" y="117"/>
                    <a:pt x="273" y="102"/>
                    <a:pt x="254" y="102"/>
                  </a:cubicBezTo>
                  <a:cubicBezTo>
                    <a:pt x="236" y="102"/>
                    <a:pt x="221" y="117"/>
                    <a:pt x="221" y="136"/>
                  </a:cubicBezTo>
                  <a:cubicBezTo>
                    <a:pt x="221" y="144"/>
                    <a:pt x="224" y="153"/>
                    <a:pt x="230" y="159"/>
                  </a:cubicBezTo>
                  <a:cubicBezTo>
                    <a:pt x="214" y="166"/>
                    <a:pt x="202" y="179"/>
                    <a:pt x="198" y="196"/>
                  </a:cubicBezTo>
                  <a:cubicBezTo>
                    <a:pt x="189" y="184"/>
                    <a:pt x="183" y="169"/>
                    <a:pt x="183" y="153"/>
                  </a:cubicBezTo>
                  <a:cubicBezTo>
                    <a:pt x="183" y="114"/>
                    <a:pt x="215" y="81"/>
                    <a:pt x="254" y="81"/>
                  </a:cubicBezTo>
                  <a:cubicBezTo>
                    <a:pt x="294" y="81"/>
                    <a:pt x="326" y="114"/>
                    <a:pt x="326" y="153"/>
                  </a:cubicBezTo>
                  <a:cubicBezTo>
                    <a:pt x="326" y="169"/>
                    <a:pt x="320" y="184"/>
                    <a:pt x="311" y="196"/>
                  </a:cubicBezTo>
                  <a:close/>
                </a:path>
              </a:pathLst>
            </a:custGeom>
            <a:solidFill>
              <a:srgbClr val="003B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bg1"/>
                </a:solidFill>
                <a:latin typeface="+mj-ea"/>
                <a:ea typeface="+mj-ea"/>
              </a:endParaRPr>
            </a:p>
          </p:txBody>
        </p:sp>
        <p:sp>
          <p:nvSpPr>
            <p:cNvPr id="18" name="正方形/長方形 17">
              <a:extLst>
                <a:ext uri="{FF2B5EF4-FFF2-40B4-BE49-F238E27FC236}">
                  <a16:creationId xmlns:a16="http://schemas.microsoft.com/office/drawing/2014/main" id="{167380C6-2EAC-43CE-C1EC-F9889FD82A11}"/>
                </a:ext>
              </a:extLst>
            </p:cNvPr>
            <p:cNvSpPr/>
            <p:nvPr/>
          </p:nvSpPr>
          <p:spPr>
            <a:xfrm>
              <a:off x="6751311" y="2300245"/>
              <a:ext cx="649614" cy="48581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 name="Freeform 21">
            <a:extLst>
              <a:ext uri="{FF2B5EF4-FFF2-40B4-BE49-F238E27FC236}">
                <a16:creationId xmlns:a16="http://schemas.microsoft.com/office/drawing/2014/main" id="{12F0C68D-2EA7-4C17-4539-E30E00E1575B}"/>
              </a:ext>
            </a:extLst>
          </p:cNvPr>
          <p:cNvSpPr>
            <a:spLocks noEditPoints="1"/>
          </p:cNvSpPr>
          <p:nvPr/>
        </p:nvSpPr>
        <p:spPr bwMode="auto">
          <a:xfrm>
            <a:off x="6413691" y="3011183"/>
            <a:ext cx="2708882" cy="1256668"/>
          </a:xfrm>
          <a:custGeom>
            <a:avLst/>
            <a:gdLst>
              <a:gd name="T0" fmla="*/ 508 w 508"/>
              <a:gd name="T1" fmla="*/ 21 h 361"/>
              <a:gd name="T2" fmla="*/ 508 w 508"/>
              <a:gd name="T3" fmla="*/ 286 h 361"/>
              <a:gd name="T4" fmla="*/ 488 w 508"/>
              <a:gd name="T5" fmla="*/ 306 h 361"/>
              <a:gd name="T6" fmla="*/ 317 w 508"/>
              <a:gd name="T7" fmla="*/ 306 h 361"/>
              <a:gd name="T8" fmla="*/ 317 w 508"/>
              <a:gd name="T9" fmla="*/ 334 h 361"/>
              <a:gd name="T10" fmla="*/ 402 w 508"/>
              <a:gd name="T11" fmla="*/ 334 h 361"/>
              <a:gd name="T12" fmla="*/ 402 w 508"/>
              <a:gd name="T13" fmla="*/ 361 h 361"/>
              <a:gd name="T14" fmla="*/ 107 w 508"/>
              <a:gd name="T15" fmla="*/ 361 h 361"/>
              <a:gd name="T16" fmla="*/ 107 w 508"/>
              <a:gd name="T17" fmla="*/ 334 h 361"/>
              <a:gd name="T18" fmla="*/ 192 w 508"/>
              <a:gd name="T19" fmla="*/ 334 h 361"/>
              <a:gd name="T20" fmla="*/ 192 w 508"/>
              <a:gd name="T21" fmla="*/ 306 h 361"/>
              <a:gd name="T22" fmla="*/ 21 w 508"/>
              <a:gd name="T23" fmla="*/ 306 h 361"/>
              <a:gd name="T24" fmla="*/ 0 w 508"/>
              <a:gd name="T25" fmla="*/ 286 h 361"/>
              <a:gd name="T26" fmla="*/ 0 w 508"/>
              <a:gd name="T27" fmla="*/ 21 h 361"/>
              <a:gd name="T28" fmla="*/ 21 w 508"/>
              <a:gd name="T29" fmla="*/ 0 h 361"/>
              <a:gd name="T30" fmla="*/ 488 w 508"/>
              <a:gd name="T31" fmla="*/ 0 h 361"/>
              <a:gd name="T32" fmla="*/ 508 w 508"/>
              <a:gd name="T33" fmla="*/ 21 h 361"/>
              <a:gd name="T34" fmla="*/ 481 w 508"/>
              <a:gd name="T35" fmla="*/ 36 h 361"/>
              <a:gd name="T36" fmla="*/ 472 w 508"/>
              <a:gd name="T37" fmla="*/ 27 h 361"/>
              <a:gd name="T38" fmla="*/ 37 w 508"/>
              <a:gd name="T39" fmla="*/ 27 h 361"/>
              <a:gd name="T40" fmla="*/ 28 w 508"/>
              <a:gd name="T41" fmla="*/ 36 h 361"/>
              <a:gd name="T42" fmla="*/ 28 w 508"/>
              <a:gd name="T43" fmla="*/ 270 h 361"/>
              <a:gd name="T44" fmla="*/ 37 w 508"/>
              <a:gd name="T45" fmla="*/ 279 h 361"/>
              <a:gd name="T46" fmla="*/ 472 w 508"/>
              <a:gd name="T47" fmla="*/ 279 h 361"/>
              <a:gd name="T48" fmla="*/ 481 w 508"/>
              <a:gd name="T49" fmla="*/ 270 h 361"/>
              <a:gd name="T50" fmla="*/ 481 w 508"/>
              <a:gd name="T51" fmla="*/ 36 h 361"/>
              <a:gd name="T52" fmla="*/ 254 w 508"/>
              <a:gd name="T53" fmla="*/ 64 h 361"/>
              <a:gd name="T54" fmla="*/ 166 w 508"/>
              <a:gd name="T55" fmla="*/ 153 h 361"/>
              <a:gd name="T56" fmla="*/ 254 w 508"/>
              <a:gd name="T57" fmla="*/ 241 h 361"/>
              <a:gd name="T58" fmla="*/ 343 w 508"/>
              <a:gd name="T59" fmla="*/ 153 h 361"/>
              <a:gd name="T60" fmla="*/ 254 w 508"/>
              <a:gd name="T61" fmla="*/ 64 h 361"/>
              <a:gd name="T62" fmla="*/ 237 w 508"/>
              <a:gd name="T63" fmla="*/ 136 h 361"/>
              <a:gd name="T64" fmla="*/ 254 w 508"/>
              <a:gd name="T65" fmla="*/ 118 h 361"/>
              <a:gd name="T66" fmla="*/ 272 w 508"/>
              <a:gd name="T67" fmla="*/ 136 h 361"/>
              <a:gd name="T68" fmla="*/ 254 w 508"/>
              <a:gd name="T69" fmla="*/ 153 h 361"/>
              <a:gd name="T70" fmla="*/ 237 w 508"/>
              <a:gd name="T71" fmla="*/ 136 h 361"/>
              <a:gd name="T72" fmla="*/ 254 w 508"/>
              <a:gd name="T73" fmla="*/ 169 h 361"/>
              <a:gd name="T74" fmla="*/ 297 w 508"/>
              <a:gd name="T75" fmla="*/ 210 h 361"/>
              <a:gd name="T76" fmla="*/ 254 w 508"/>
              <a:gd name="T77" fmla="*/ 224 h 361"/>
              <a:gd name="T78" fmla="*/ 211 w 508"/>
              <a:gd name="T79" fmla="*/ 210 h 361"/>
              <a:gd name="T80" fmla="*/ 254 w 508"/>
              <a:gd name="T81" fmla="*/ 169 h 361"/>
              <a:gd name="T82" fmla="*/ 311 w 508"/>
              <a:gd name="T83" fmla="*/ 196 h 361"/>
              <a:gd name="T84" fmla="*/ 279 w 508"/>
              <a:gd name="T85" fmla="*/ 159 h 361"/>
              <a:gd name="T86" fmla="*/ 288 w 508"/>
              <a:gd name="T87" fmla="*/ 136 h 361"/>
              <a:gd name="T88" fmla="*/ 254 w 508"/>
              <a:gd name="T89" fmla="*/ 102 h 361"/>
              <a:gd name="T90" fmla="*/ 221 w 508"/>
              <a:gd name="T91" fmla="*/ 136 h 361"/>
              <a:gd name="T92" fmla="*/ 230 w 508"/>
              <a:gd name="T93" fmla="*/ 159 h 361"/>
              <a:gd name="T94" fmla="*/ 198 w 508"/>
              <a:gd name="T95" fmla="*/ 196 h 361"/>
              <a:gd name="T96" fmla="*/ 183 w 508"/>
              <a:gd name="T97" fmla="*/ 153 h 361"/>
              <a:gd name="T98" fmla="*/ 254 w 508"/>
              <a:gd name="T99" fmla="*/ 81 h 361"/>
              <a:gd name="T100" fmla="*/ 326 w 508"/>
              <a:gd name="T101" fmla="*/ 153 h 361"/>
              <a:gd name="T102" fmla="*/ 311 w 508"/>
              <a:gd name="T103" fmla="*/ 196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08" h="361">
                <a:moveTo>
                  <a:pt x="508" y="21"/>
                </a:moveTo>
                <a:cubicBezTo>
                  <a:pt x="508" y="286"/>
                  <a:pt x="508" y="286"/>
                  <a:pt x="508" y="286"/>
                </a:cubicBezTo>
                <a:cubicBezTo>
                  <a:pt x="508" y="297"/>
                  <a:pt x="499" y="306"/>
                  <a:pt x="488" y="306"/>
                </a:cubicBezTo>
                <a:cubicBezTo>
                  <a:pt x="317" y="306"/>
                  <a:pt x="317" y="306"/>
                  <a:pt x="317" y="306"/>
                </a:cubicBezTo>
                <a:cubicBezTo>
                  <a:pt x="317" y="334"/>
                  <a:pt x="317" y="334"/>
                  <a:pt x="317" y="334"/>
                </a:cubicBezTo>
                <a:cubicBezTo>
                  <a:pt x="402" y="334"/>
                  <a:pt x="402" y="334"/>
                  <a:pt x="402" y="334"/>
                </a:cubicBezTo>
                <a:cubicBezTo>
                  <a:pt x="402" y="361"/>
                  <a:pt x="402" y="361"/>
                  <a:pt x="402" y="361"/>
                </a:cubicBezTo>
                <a:cubicBezTo>
                  <a:pt x="107" y="361"/>
                  <a:pt x="107" y="361"/>
                  <a:pt x="107" y="361"/>
                </a:cubicBezTo>
                <a:cubicBezTo>
                  <a:pt x="107" y="334"/>
                  <a:pt x="107" y="334"/>
                  <a:pt x="107" y="334"/>
                </a:cubicBezTo>
                <a:cubicBezTo>
                  <a:pt x="192" y="334"/>
                  <a:pt x="192" y="334"/>
                  <a:pt x="192" y="334"/>
                </a:cubicBezTo>
                <a:cubicBezTo>
                  <a:pt x="192" y="306"/>
                  <a:pt x="192" y="306"/>
                  <a:pt x="192" y="306"/>
                </a:cubicBezTo>
                <a:cubicBezTo>
                  <a:pt x="21" y="306"/>
                  <a:pt x="21" y="306"/>
                  <a:pt x="21" y="306"/>
                </a:cubicBezTo>
                <a:cubicBezTo>
                  <a:pt x="10" y="306"/>
                  <a:pt x="0" y="297"/>
                  <a:pt x="0" y="286"/>
                </a:cubicBezTo>
                <a:cubicBezTo>
                  <a:pt x="0" y="21"/>
                  <a:pt x="0" y="21"/>
                  <a:pt x="0" y="21"/>
                </a:cubicBezTo>
                <a:cubicBezTo>
                  <a:pt x="0" y="9"/>
                  <a:pt x="10" y="0"/>
                  <a:pt x="21" y="0"/>
                </a:cubicBezTo>
                <a:cubicBezTo>
                  <a:pt x="488" y="0"/>
                  <a:pt x="488" y="0"/>
                  <a:pt x="488" y="0"/>
                </a:cubicBezTo>
                <a:cubicBezTo>
                  <a:pt x="499" y="0"/>
                  <a:pt x="508" y="9"/>
                  <a:pt x="508" y="21"/>
                </a:cubicBezTo>
                <a:close/>
                <a:moveTo>
                  <a:pt x="481" y="36"/>
                </a:moveTo>
                <a:cubicBezTo>
                  <a:pt x="481" y="31"/>
                  <a:pt x="477" y="27"/>
                  <a:pt x="472" y="27"/>
                </a:cubicBezTo>
                <a:cubicBezTo>
                  <a:pt x="37" y="27"/>
                  <a:pt x="37" y="27"/>
                  <a:pt x="37" y="27"/>
                </a:cubicBezTo>
                <a:cubicBezTo>
                  <a:pt x="32" y="27"/>
                  <a:pt x="28" y="31"/>
                  <a:pt x="28" y="36"/>
                </a:cubicBezTo>
                <a:cubicBezTo>
                  <a:pt x="28" y="270"/>
                  <a:pt x="28" y="270"/>
                  <a:pt x="28" y="270"/>
                </a:cubicBezTo>
                <a:cubicBezTo>
                  <a:pt x="28" y="275"/>
                  <a:pt x="32" y="279"/>
                  <a:pt x="37" y="279"/>
                </a:cubicBezTo>
                <a:cubicBezTo>
                  <a:pt x="472" y="279"/>
                  <a:pt x="472" y="279"/>
                  <a:pt x="472" y="279"/>
                </a:cubicBezTo>
                <a:cubicBezTo>
                  <a:pt x="477" y="279"/>
                  <a:pt x="481" y="275"/>
                  <a:pt x="481" y="270"/>
                </a:cubicBezTo>
                <a:lnTo>
                  <a:pt x="481" y="36"/>
                </a:lnTo>
                <a:close/>
                <a:moveTo>
                  <a:pt x="254" y="64"/>
                </a:moveTo>
                <a:cubicBezTo>
                  <a:pt x="206" y="64"/>
                  <a:pt x="166" y="104"/>
                  <a:pt x="166" y="153"/>
                </a:cubicBezTo>
                <a:cubicBezTo>
                  <a:pt x="166" y="202"/>
                  <a:pt x="206" y="241"/>
                  <a:pt x="254" y="241"/>
                </a:cubicBezTo>
                <a:cubicBezTo>
                  <a:pt x="303" y="241"/>
                  <a:pt x="343" y="202"/>
                  <a:pt x="343" y="153"/>
                </a:cubicBezTo>
                <a:cubicBezTo>
                  <a:pt x="343" y="104"/>
                  <a:pt x="303" y="64"/>
                  <a:pt x="254" y="64"/>
                </a:cubicBezTo>
                <a:close/>
                <a:moveTo>
                  <a:pt x="237" y="136"/>
                </a:moveTo>
                <a:cubicBezTo>
                  <a:pt x="237" y="126"/>
                  <a:pt x="245" y="118"/>
                  <a:pt x="254" y="118"/>
                </a:cubicBezTo>
                <a:cubicBezTo>
                  <a:pt x="264" y="118"/>
                  <a:pt x="272" y="126"/>
                  <a:pt x="272" y="136"/>
                </a:cubicBezTo>
                <a:cubicBezTo>
                  <a:pt x="272" y="145"/>
                  <a:pt x="264" y="153"/>
                  <a:pt x="254" y="153"/>
                </a:cubicBezTo>
                <a:cubicBezTo>
                  <a:pt x="245" y="153"/>
                  <a:pt x="237" y="145"/>
                  <a:pt x="237" y="136"/>
                </a:cubicBezTo>
                <a:close/>
                <a:moveTo>
                  <a:pt x="254" y="169"/>
                </a:moveTo>
                <a:cubicBezTo>
                  <a:pt x="277" y="169"/>
                  <a:pt x="296" y="187"/>
                  <a:pt x="297" y="210"/>
                </a:cubicBezTo>
                <a:cubicBezTo>
                  <a:pt x="285" y="219"/>
                  <a:pt x="271" y="224"/>
                  <a:pt x="254" y="224"/>
                </a:cubicBezTo>
                <a:cubicBezTo>
                  <a:pt x="238" y="224"/>
                  <a:pt x="223" y="219"/>
                  <a:pt x="211" y="210"/>
                </a:cubicBezTo>
                <a:cubicBezTo>
                  <a:pt x="213" y="187"/>
                  <a:pt x="231" y="169"/>
                  <a:pt x="254" y="169"/>
                </a:cubicBezTo>
                <a:close/>
                <a:moveTo>
                  <a:pt x="311" y="196"/>
                </a:moveTo>
                <a:cubicBezTo>
                  <a:pt x="306" y="179"/>
                  <a:pt x="294" y="166"/>
                  <a:pt x="279" y="159"/>
                </a:cubicBezTo>
                <a:cubicBezTo>
                  <a:pt x="284" y="153"/>
                  <a:pt x="288" y="144"/>
                  <a:pt x="288" y="136"/>
                </a:cubicBezTo>
                <a:cubicBezTo>
                  <a:pt x="288" y="117"/>
                  <a:pt x="273" y="102"/>
                  <a:pt x="254" y="102"/>
                </a:cubicBezTo>
                <a:cubicBezTo>
                  <a:pt x="236" y="102"/>
                  <a:pt x="221" y="117"/>
                  <a:pt x="221" y="136"/>
                </a:cubicBezTo>
                <a:cubicBezTo>
                  <a:pt x="221" y="144"/>
                  <a:pt x="224" y="153"/>
                  <a:pt x="230" y="159"/>
                </a:cubicBezTo>
                <a:cubicBezTo>
                  <a:pt x="214" y="166"/>
                  <a:pt x="202" y="179"/>
                  <a:pt x="198" y="196"/>
                </a:cubicBezTo>
                <a:cubicBezTo>
                  <a:pt x="189" y="184"/>
                  <a:pt x="183" y="169"/>
                  <a:pt x="183" y="153"/>
                </a:cubicBezTo>
                <a:cubicBezTo>
                  <a:pt x="183" y="114"/>
                  <a:pt x="215" y="81"/>
                  <a:pt x="254" y="81"/>
                </a:cubicBezTo>
                <a:cubicBezTo>
                  <a:pt x="294" y="81"/>
                  <a:pt x="326" y="114"/>
                  <a:pt x="326" y="153"/>
                </a:cubicBezTo>
                <a:cubicBezTo>
                  <a:pt x="326" y="169"/>
                  <a:pt x="320" y="184"/>
                  <a:pt x="311" y="196"/>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bg1"/>
              </a:solidFill>
              <a:latin typeface="+mj-ea"/>
              <a:ea typeface="+mj-ea"/>
            </a:endParaRPr>
          </a:p>
        </p:txBody>
      </p:sp>
      <p:sp>
        <p:nvSpPr>
          <p:cNvPr id="30" name="正方形/長方形 29">
            <a:extLst>
              <a:ext uri="{FF2B5EF4-FFF2-40B4-BE49-F238E27FC236}">
                <a16:creationId xmlns:a16="http://schemas.microsoft.com/office/drawing/2014/main" id="{03C33946-EE44-5A8C-C5E4-D5E110D27DF4}"/>
              </a:ext>
            </a:extLst>
          </p:cNvPr>
          <p:cNvSpPr/>
          <p:nvPr/>
        </p:nvSpPr>
        <p:spPr>
          <a:xfrm>
            <a:off x="7008885" y="3184585"/>
            <a:ext cx="1434011" cy="69795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3" name="書類">
            <a:extLst>
              <a:ext uri="{FF2B5EF4-FFF2-40B4-BE49-F238E27FC236}">
                <a16:creationId xmlns:a16="http://schemas.microsoft.com/office/drawing/2014/main" id="{4AE58D0E-E2CB-336B-E970-37F7C03009DE}"/>
              </a:ext>
            </a:extLst>
          </p:cNvPr>
          <p:cNvGrpSpPr>
            <a:grpSpLocks noChangeAspect="1"/>
          </p:cNvGrpSpPr>
          <p:nvPr/>
        </p:nvGrpSpPr>
        <p:grpSpPr bwMode="auto">
          <a:xfrm>
            <a:off x="912199" y="4390963"/>
            <a:ext cx="424177" cy="555126"/>
            <a:chOff x="2008" y="732"/>
            <a:chExt cx="528" cy="691"/>
          </a:xfrm>
        </p:grpSpPr>
        <p:sp>
          <p:nvSpPr>
            <p:cNvPr id="34" name="Freeform 10">
              <a:extLst>
                <a:ext uri="{FF2B5EF4-FFF2-40B4-BE49-F238E27FC236}">
                  <a16:creationId xmlns:a16="http://schemas.microsoft.com/office/drawing/2014/main" id="{8E554D1A-2CDB-6486-E2CE-72EF82079A16}"/>
                </a:ext>
              </a:extLst>
            </p:cNvPr>
            <p:cNvSpPr>
              <a:spLocks/>
            </p:cNvSpPr>
            <p:nvPr/>
          </p:nvSpPr>
          <p:spPr bwMode="auto">
            <a:xfrm>
              <a:off x="2142" y="770"/>
              <a:ext cx="356" cy="517"/>
            </a:xfrm>
            <a:custGeom>
              <a:avLst/>
              <a:gdLst>
                <a:gd name="T0" fmla="*/ 0 w 234"/>
                <a:gd name="T1" fmla="*/ 8 h 340"/>
                <a:gd name="T2" fmla="*/ 8 w 234"/>
                <a:gd name="T3" fmla="*/ 0 h 340"/>
                <a:gd name="T4" fmla="*/ 145 w 234"/>
                <a:gd name="T5" fmla="*/ 0 h 340"/>
                <a:gd name="T6" fmla="*/ 145 w 234"/>
                <a:gd name="T7" fmla="*/ 88 h 340"/>
                <a:gd name="T8" fmla="*/ 234 w 234"/>
                <a:gd name="T9" fmla="*/ 88 h 340"/>
                <a:gd name="T10" fmla="*/ 234 w 234"/>
                <a:gd name="T11" fmla="*/ 332 h 340"/>
                <a:gd name="T12" fmla="*/ 226 w 234"/>
                <a:gd name="T13" fmla="*/ 340 h 340"/>
                <a:gd name="T14" fmla="*/ 8 w 234"/>
                <a:gd name="T15" fmla="*/ 340 h 340"/>
                <a:gd name="T16" fmla="*/ 0 w 234"/>
                <a:gd name="T17" fmla="*/ 332 h 340"/>
                <a:gd name="T18" fmla="*/ 0 w 234"/>
                <a:gd name="T19" fmla="*/ 8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4" h="340">
                  <a:moveTo>
                    <a:pt x="0" y="8"/>
                  </a:moveTo>
                  <a:cubicBezTo>
                    <a:pt x="0" y="4"/>
                    <a:pt x="4" y="0"/>
                    <a:pt x="8" y="0"/>
                  </a:cubicBezTo>
                  <a:cubicBezTo>
                    <a:pt x="145" y="0"/>
                    <a:pt x="145" y="0"/>
                    <a:pt x="145" y="0"/>
                  </a:cubicBezTo>
                  <a:cubicBezTo>
                    <a:pt x="145" y="88"/>
                    <a:pt x="145" y="88"/>
                    <a:pt x="145" y="88"/>
                  </a:cubicBezTo>
                  <a:cubicBezTo>
                    <a:pt x="234" y="88"/>
                    <a:pt x="234" y="88"/>
                    <a:pt x="234" y="88"/>
                  </a:cubicBezTo>
                  <a:cubicBezTo>
                    <a:pt x="234" y="332"/>
                    <a:pt x="234" y="332"/>
                    <a:pt x="234" y="332"/>
                  </a:cubicBezTo>
                  <a:cubicBezTo>
                    <a:pt x="234" y="337"/>
                    <a:pt x="230" y="340"/>
                    <a:pt x="226" y="340"/>
                  </a:cubicBezTo>
                  <a:cubicBezTo>
                    <a:pt x="8" y="340"/>
                    <a:pt x="8" y="340"/>
                    <a:pt x="8" y="340"/>
                  </a:cubicBezTo>
                  <a:cubicBezTo>
                    <a:pt x="4" y="340"/>
                    <a:pt x="0" y="337"/>
                    <a:pt x="0" y="332"/>
                  </a:cubicBezTo>
                  <a:lnTo>
                    <a:pt x="0"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mj-ea"/>
                <a:ea typeface="+mj-ea"/>
              </a:endParaRPr>
            </a:p>
          </p:txBody>
        </p:sp>
        <p:sp>
          <p:nvSpPr>
            <p:cNvPr id="35" name="Freeform 11">
              <a:extLst>
                <a:ext uri="{FF2B5EF4-FFF2-40B4-BE49-F238E27FC236}">
                  <a16:creationId xmlns:a16="http://schemas.microsoft.com/office/drawing/2014/main" id="{ABC08ACD-07CB-D88C-4D44-8EAFA91DF262}"/>
                </a:ext>
              </a:extLst>
            </p:cNvPr>
            <p:cNvSpPr>
              <a:spLocks noEditPoints="1"/>
            </p:cNvSpPr>
            <p:nvPr/>
          </p:nvSpPr>
          <p:spPr bwMode="auto">
            <a:xfrm>
              <a:off x="2008" y="732"/>
              <a:ext cx="528" cy="691"/>
            </a:xfrm>
            <a:custGeom>
              <a:avLst/>
              <a:gdLst>
                <a:gd name="T0" fmla="*/ 24 w 347"/>
                <a:gd name="T1" fmla="*/ 438 h 454"/>
                <a:gd name="T2" fmla="*/ 292 w 347"/>
                <a:gd name="T3" fmla="*/ 438 h 454"/>
                <a:gd name="T4" fmla="*/ 292 w 347"/>
                <a:gd name="T5" fmla="*/ 454 h 454"/>
                <a:gd name="T6" fmla="*/ 18 w 347"/>
                <a:gd name="T7" fmla="*/ 454 h 454"/>
                <a:gd name="T8" fmla="*/ 0 w 347"/>
                <a:gd name="T9" fmla="*/ 435 h 454"/>
                <a:gd name="T10" fmla="*/ 0 w 347"/>
                <a:gd name="T11" fmla="*/ 54 h 454"/>
                <a:gd name="T12" fmla="*/ 16 w 347"/>
                <a:gd name="T13" fmla="*/ 54 h 454"/>
                <a:gd name="T14" fmla="*/ 16 w 347"/>
                <a:gd name="T15" fmla="*/ 430 h 454"/>
                <a:gd name="T16" fmla="*/ 24 w 347"/>
                <a:gd name="T17" fmla="*/ 438 h 454"/>
                <a:gd name="T18" fmla="*/ 47 w 347"/>
                <a:gd name="T19" fmla="*/ 398 h 454"/>
                <a:gd name="T20" fmla="*/ 47 w 347"/>
                <a:gd name="T21" fmla="*/ 23 h 454"/>
                <a:gd name="T22" fmla="*/ 32 w 347"/>
                <a:gd name="T23" fmla="*/ 23 h 454"/>
                <a:gd name="T24" fmla="*/ 32 w 347"/>
                <a:gd name="T25" fmla="*/ 404 h 454"/>
                <a:gd name="T26" fmla="*/ 50 w 347"/>
                <a:gd name="T27" fmla="*/ 422 h 454"/>
                <a:gd name="T28" fmla="*/ 324 w 347"/>
                <a:gd name="T29" fmla="*/ 422 h 454"/>
                <a:gd name="T30" fmla="*/ 324 w 347"/>
                <a:gd name="T31" fmla="*/ 406 h 454"/>
                <a:gd name="T32" fmla="*/ 55 w 347"/>
                <a:gd name="T33" fmla="*/ 406 h 454"/>
                <a:gd name="T34" fmla="*/ 47 w 347"/>
                <a:gd name="T35" fmla="*/ 398 h 454"/>
                <a:gd name="T36" fmla="*/ 347 w 347"/>
                <a:gd name="T37" fmla="*/ 372 h 454"/>
                <a:gd name="T38" fmla="*/ 347 w 347"/>
                <a:gd name="T39" fmla="*/ 102 h 454"/>
                <a:gd name="T40" fmla="*/ 245 w 347"/>
                <a:gd name="T41" fmla="*/ 0 h 454"/>
                <a:gd name="T42" fmla="*/ 81 w 347"/>
                <a:gd name="T43" fmla="*/ 0 h 454"/>
                <a:gd name="T44" fmla="*/ 63 w 347"/>
                <a:gd name="T45" fmla="*/ 18 h 454"/>
                <a:gd name="T46" fmla="*/ 63 w 347"/>
                <a:gd name="T47" fmla="*/ 372 h 454"/>
                <a:gd name="T48" fmla="*/ 81 w 347"/>
                <a:gd name="T49" fmla="*/ 390 h 454"/>
                <a:gd name="T50" fmla="*/ 329 w 347"/>
                <a:gd name="T51" fmla="*/ 390 h 454"/>
                <a:gd name="T52" fmla="*/ 347 w 347"/>
                <a:gd name="T53" fmla="*/ 372 h 454"/>
                <a:gd name="T54" fmla="*/ 88 w 347"/>
                <a:gd name="T55" fmla="*/ 33 h 454"/>
                <a:gd name="T56" fmla="*/ 96 w 347"/>
                <a:gd name="T57" fmla="*/ 25 h 454"/>
                <a:gd name="T58" fmla="*/ 233 w 347"/>
                <a:gd name="T59" fmla="*/ 25 h 454"/>
                <a:gd name="T60" fmla="*/ 233 w 347"/>
                <a:gd name="T61" fmla="*/ 113 h 454"/>
                <a:gd name="T62" fmla="*/ 322 w 347"/>
                <a:gd name="T63" fmla="*/ 113 h 454"/>
                <a:gd name="T64" fmla="*/ 322 w 347"/>
                <a:gd name="T65" fmla="*/ 357 h 454"/>
                <a:gd name="T66" fmla="*/ 314 w 347"/>
                <a:gd name="T67" fmla="*/ 365 h 454"/>
                <a:gd name="T68" fmla="*/ 96 w 347"/>
                <a:gd name="T69" fmla="*/ 365 h 454"/>
                <a:gd name="T70" fmla="*/ 88 w 347"/>
                <a:gd name="T71" fmla="*/ 357 h 454"/>
                <a:gd name="T72" fmla="*/ 88 w 347"/>
                <a:gd name="T73" fmla="*/ 33 h 454"/>
                <a:gd name="T74" fmla="*/ 299 w 347"/>
                <a:gd name="T75" fmla="*/ 226 h 454"/>
                <a:gd name="T76" fmla="*/ 111 w 347"/>
                <a:gd name="T77" fmla="*/ 226 h 454"/>
                <a:gd name="T78" fmla="*/ 111 w 347"/>
                <a:gd name="T79" fmla="*/ 246 h 454"/>
                <a:gd name="T80" fmla="*/ 299 w 347"/>
                <a:gd name="T81" fmla="*/ 246 h 454"/>
                <a:gd name="T82" fmla="*/ 299 w 347"/>
                <a:gd name="T83" fmla="*/ 226 h 454"/>
                <a:gd name="T84" fmla="*/ 299 w 347"/>
                <a:gd name="T85" fmla="*/ 185 h 454"/>
                <a:gd name="T86" fmla="*/ 111 w 347"/>
                <a:gd name="T87" fmla="*/ 185 h 454"/>
                <a:gd name="T88" fmla="*/ 111 w 347"/>
                <a:gd name="T89" fmla="*/ 205 h 454"/>
                <a:gd name="T90" fmla="*/ 299 w 347"/>
                <a:gd name="T91" fmla="*/ 205 h 454"/>
                <a:gd name="T92" fmla="*/ 299 w 347"/>
                <a:gd name="T93" fmla="*/ 185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47" h="454">
                  <a:moveTo>
                    <a:pt x="24" y="438"/>
                  </a:moveTo>
                  <a:cubicBezTo>
                    <a:pt x="292" y="438"/>
                    <a:pt x="292" y="438"/>
                    <a:pt x="292" y="438"/>
                  </a:cubicBezTo>
                  <a:cubicBezTo>
                    <a:pt x="292" y="454"/>
                    <a:pt x="292" y="454"/>
                    <a:pt x="292" y="454"/>
                  </a:cubicBezTo>
                  <a:cubicBezTo>
                    <a:pt x="18" y="454"/>
                    <a:pt x="18" y="454"/>
                    <a:pt x="18" y="454"/>
                  </a:cubicBezTo>
                  <a:cubicBezTo>
                    <a:pt x="8" y="454"/>
                    <a:pt x="0" y="445"/>
                    <a:pt x="0" y="435"/>
                  </a:cubicBezTo>
                  <a:cubicBezTo>
                    <a:pt x="0" y="54"/>
                    <a:pt x="0" y="54"/>
                    <a:pt x="0" y="54"/>
                  </a:cubicBezTo>
                  <a:cubicBezTo>
                    <a:pt x="16" y="54"/>
                    <a:pt x="16" y="54"/>
                    <a:pt x="16" y="54"/>
                  </a:cubicBezTo>
                  <a:cubicBezTo>
                    <a:pt x="16" y="430"/>
                    <a:pt x="16" y="430"/>
                    <a:pt x="16" y="430"/>
                  </a:cubicBezTo>
                  <a:cubicBezTo>
                    <a:pt x="16" y="434"/>
                    <a:pt x="19" y="438"/>
                    <a:pt x="24" y="438"/>
                  </a:cubicBezTo>
                  <a:close/>
                  <a:moveTo>
                    <a:pt x="47" y="398"/>
                  </a:moveTo>
                  <a:cubicBezTo>
                    <a:pt x="47" y="23"/>
                    <a:pt x="47" y="23"/>
                    <a:pt x="47" y="23"/>
                  </a:cubicBezTo>
                  <a:cubicBezTo>
                    <a:pt x="32" y="23"/>
                    <a:pt x="32" y="23"/>
                    <a:pt x="32" y="23"/>
                  </a:cubicBezTo>
                  <a:cubicBezTo>
                    <a:pt x="32" y="404"/>
                    <a:pt x="32" y="404"/>
                    <a:pt x="32" y="404"/>
                  </a:cubicBezTo>
                  <a:cubicBezTo>
                    <a:pt x="32" y="414"/>
                    <a:pt x="40" y="422"/>
                    <a:pt x="50" y="422"/>
                  </a:cubicBezTo>
                  <a:cubicBezTo>
                    <a:pt x="324" y="422"/>
                    <a:pt x="324" y="422"/>
                    <a:pt x="324" y="422"/>
                  </a:cubicBezTo>
                  <a:cubicBezTo>
                    <a:pt x="324" y="406"/>
                    <a:pt x="324" y="406"/>
                    <a:pt x="324" y="406"/>
                  </a:cubicBezTo>
                  <a:cubicBezTo>
                    <a:pt x="55" y="406"/>
                    <a:pt x="55" y="406"/>
                    <a:pt x="55" y="406"/>
                  </a:cubicBezTo>
                  <a:cubicBezTo>
                    <a:pt x="51" y="406"/>
                    <a:pt x="47" y="402"/>
                    <a:pt x="47" y="398"/>
                  </a:cubicBezTo>
                  <a:close/>
                  <a:moveTo>
                    <a:pt x="347" y="372"/>
                  </a:moveTo>
                  <a:cubicBezTo>
                    <a:pt x="347" y="102"/>
                    <a:pt x="347" y="102"/>
                    <a:pt x="347" y="102"/>
                  </a:cubicBezTo>
                  <a:cubicBezTo>
                    <a:pt x="245" y="0"/>
                    <a:pt x="245" y="0"/>
                    <a:pt x="245" y="0"/>
                  </a:cubicBezTo>
                  <a:cubicBezTo>
                    <a:pt x="81" y="0"/>
                    <a:pt x="81" y="0"/>
                    <a:pt x="81" y="0"/>
                  </a:cubicBezTo>
                  <a:cubicBezTo>
                    <a:pt x="71" y="0"/>
                    <a:pt x="63" y="8"/>
                    <a:pt x="63" y="18"/>
                  </a:cubicBezTo>
                  <a:cubicBezTo>
                    <a:pt x="63" y="372"/>
                    <a:pt x="63" y="372"/>
                    <a:pt x="63" y="372"/>
                  </a:cubicBezTo>
                  <a:cubicBezTo>
                    <a:pt x="63" y="382"/>
                    <a:pt x="71" y="390"/>
                    <a:pt x="81" y="390"/>
                  </a:cubicBezTo>
                  <a:cubicBezTo>
                    <a:pt x="329" y="390"/>
                    <a:pt x="329" y="390"/>
                    <a:pt x="329" y="390"/>
                  </a:cubicBezTo>
                  <a:cubicBezTo>
                    <a:pt x="339" y="390"/>
                    <a:pt x="347" y="382"/>
                    <a:pt x="347" y="372"/>
                  </a:cubicBezTo>
                  <a:close/>
                  <a:moveTo>
                    <a:pt x="88" y="33"/>
                  </a:moveTo>
                  <a:cubicBezTo>
                    <a:pt x="88" y="29"/>
                    <a:pt x="92" y="25"/>
                    <a:pt x="96" y="25"/>
                  </a:cubicBezTo>
                  <a:cubicBezTo>
                    <a:pt x="233" y="25"/>
                    <a:pt x="233" y="25"/>
                    <a:pt x="233" y="25"/>
                  </a:cubicBezTo>
                  <a:cubicBezTo>
                    <a:pt x="233" y="113"/>
                    <a:pt x="233" y="113"/>
                    <a:pt x="233" y="113"/>
                  </a:cubicBezTo>
                  <a:cubicBezTo>
                    <a:pt x="322" y="113"/>
                    <a:pt x="322" y="113"/>
                    <a:pt x="322" y="113"/>
                  </a:cubicBezTo>
                  <a:cubicBezTo>
                    <a:pt x="322" y="357"/>
                    <a:pt x="322" y="357"/>
                    <a:pt x="322" y="357"/>
                  </a:cubicBezTo>
                  <a:cubicBezTo>
                    <a:pt x="322" y="362"/>
                    <a:pt x="318" y="365"/>
                    <a:pt x="314" y="365"/>
                  </a:cubicBezTo>
                  <a:cubicBezTo>
                    <a:pt x="96" y="365"/>
                    <a:pt x="96" y="365"/>
                    <a:pt x="96" y="365"/>
                  </a:cubicBezTo>
                  <a:cubicBezTo>
                    <a:pt x="92" y="365"/>
                    <a:pt x="88" y="362"/>
                    <a:pt x="88" y="357"/>
                  </a:cubicBezTo>
                  <a:lnTo>
                    <a:pt x="88" y="33"/>
                  </a:lnTo>
                  <a:close/>
                  <a:moveTo>
                    <a:pt x="299" y="226"/>
                  </a:moveTo>
                  <a:cubicBezTo>
                    <a:pt x="111" y="226"/>
                    <a:pt x="111" y="226"/>
                    <a:pt x="111" y="226"/>
                  </a:cubicBezTo>
                  <a:cubicBezTo>
                    <a:pt x="111" y="246"/>
                    <a:pt x="111" y="246"/>
                    <a:pt x="111" y="246"/>
                  </a:cubicBezTo>
                  <a:cubicBezTo>
                    <a:pt x="299" y="246"/>
                    <a:pt x="299" y="246"/>
                    <a:pt x="299" y="246"/>
                  </a:cubicBezTo>
                  <a:lnTo>
                    <a:pt x="299" y="226"/>
                  </a:lnTo>
                  <a:close/>
                  <a:moveTo>
                    <a:pt x="299" y="185"/>
                  </a:moveTo>
                  <a:cubicBezTo>
                    <a:pt x="111" y="185"/>
                    <a:pt x="111" y="185"/>
                    <a:pt x="111" y="185"/>
                  </a:cubicBezTo>
                  <a:cubicBezTo>
                    <a:pt x="111" y="205"/>
                    <a:pt x="111" y="205"/>
                    <a:pt x="111" y="205"/>
                  </a:cubicBezTo>
                  <a:cubicBezTo>
                    <a:pt x="299" y="205"/>
                    <a:pt x="299" y="205"/>
                    <a:pt x="299" y="205"/>
                  </a:cubicBezTo>
                  <a:lnTo>
                    <a:pt x="299" y="185"/>
                  </a:lnTo>
                  <a:close/>
                </a:path>
              </a:pathLst>
            </a:custGeom>
            <a:solidFill>
              <a:srgbClr val="003B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solidFill>
                  <a:schemeClr val="bg1"/>
                </a:solidFill>
                <a:latin typeface="+mj-ea"/>
                <a:ea typeface="+mj-ea"/>
              </a:endParaRPr>
            </a:p>
          </p:txBody>
        </p:sp>
      </p:grpSp>
      <p:grpSp>
        <p:nvGrpSpPr>
          <p:cNvPr id="36" name="書類">
            <a:extLst>
              <a:ext uri="{FF2B5EF4-FFF2-40B4-BE49-F238E27FC236}">
                <a16:creationId xmlns:a16="http://schemas.microsoft.com/office/drawing/2014/main" id="{54E75340-D601-2DD3-C78B-B65EDEFE05A1}"/>
              </a:ext>
            </a:extLst>
          </p:cNvPr>
          <p:cNvGrpSpPr>
            <a:grpSpLocks noChangeAspect="1"/>
          </p:cNvGrpSpPr>
          <p:nvPr/>
        </p:nvGrpSpPr>
        <p:grpSpPr bwMode="auto">
          <a:xfrm>
            <a:off x="6579333" y="4341180"/>
            <a:ext cx="424177" cy="555126"/>
            <a:chOff x="2008" y="732"/>
            <a:chExt cx="528" cy="691"/>
          </a:xfrm>
        </p:grpSpPr>
        <p:sp>
          <p:nvSpPr>
            <p:cNvPr id="37" name="Freeform 10">
              <a:extLst>
                <a:ext uri="{FF2B5EF4-FFF2-40B4-BE49-F238E27FC236}">
                  <a16:creationId xmlns:a16="http://schemas.microsoft.com/office/drawing/2014/main" id="{3D497D96-B889-AB62-B908-A5602F66B6C0}"/>
                </a:ext>
              </a:extLst>
            </p:cNvPr>
            <p:cNvSpPr>
              <a:spLocks/>
            </p:cNvSpPr>
            <p:nvPr/>
          </p:nvSpPr>
          <p:spPr bwMode="auto">
            <a:xfrm>
              <a:off x="2142" y="770"/>
              <a:ext cx="356" cy="517"/>
            </a:xfrm>
            <a:custGeom>
              <a:avLst/>
              <a:gdLst>
                <a:gd name="T0" fmla="*/ 0 w 234"/>
                <a:gd name="T1" fmla="*/ 8 h 340"/>
                <a:gd name="T2" fmla="*/ 8 w 234"/>
                <a:gd name="T3" fmla="*/ 0 h 340"/>
                <a:gd name="T4" fmla="*/ 145 w 234"/>
                <a:gd name="T5" fmla="*/ 0 h 340"/>
                <a:gd name="T6" fmla="*/ 145 w 234"/>
                <a:gd name="T7" fmla="*/ 88 h 340"/>
                <a:gd name="T8" fmla="*/ 234 w 234"/>
                <a:gd name="T9" fmla="*/ 88 h 340"/>
                <a:gd name="T10" fmla="*/ 234 w 234"/>
                <a:gd name="T11" fmla="*/ 332 h 340"/>
                <a:gd name="T12" fmla="*/ 226 w 234"/>
                <a:gd name="T13" fmla="*/ 340 h 340"/>
                <a:gd name="T14" fmla="*/ 8 w 234"/>
                <a:gd name="T15" fmla="*/ 340 h 340"/>
                <a:gd name="T16" fmla="*/ 0 w 234"/>
                <a:gd name="T17" fmla="*/ 332 h 340"/>
                <a:gd name="T18" fmla="*/ 0 w 234"/>
                <a:gd name="T19" fmla="*/ 8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4" h="340">
                  <a:moveTo>
                    <a:pt x="0" y="8"/>
                  </a:moveTo>
                  <a:cubicBezTo>
                    <a:pt x="0" y="4"/>
                    <a:pt x="4" y="0"/>
                    <a:pt x="8" y="0"/>
                  </a:cubicBezTo>
                  <a:cubicBezTo>
                    <a:pt x="145" y="0"/>
                    <a:pt x="145" y="0"/>
                    <a:pt x="145" y="0"/>
                  </a:cubicBezTo>
                  <a:cubicBezTo>
                    <a:pt x="145" y="88"/>
                    <a:pt x="145" y="88"/>
                    <a:pt x="145" y="88"/>
                  </a:cubicBezTo>
                  <a:cubicBezTo>
                    <a:pt x="234" y="88"/>
                    <a:pt x="234" y="88"/>
                    <a:pt x="234" y="88"/>
                  </a:cubicBezTo>
                  <a:cubicBezTo>
                    <a:pt x="234" y="332"/>
                    <a:pt x="234" y="332"/>
                    <a:pt x="234" y="332"/>
                  </a:cubicBezTo>
                  <a:cubicBezTo>
                    <a:pt x="234" y="337"/>
                    <a:pt x="230" y="340"/>
                    <a:pt x="226" y="340"/>
                  </a:cubicBezTo>
                  <a:cubicBezTo>
                    <a:pt x="8" y="340"/>
                    <a:pt x="8" y="340"/>
                    <a:pt x="8" y="340"/>
                  </a:cubicBezTo>
                  <a:cubicBezTo>
                    <a:pt x="4" y="340"/>
                    <a:pt x="0" y="337"/>
                    <a:pt x="0" y="332"/>
                  </a:cubicBezTo>
                  <a:lnTo>
                    <a:pt x="0"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mj-ea"/>
                <a:ea typeface="+mj-ea"/>
              </a:endParaRPr>
            </a:p>
          </p:txBody>
        </p:sp>
        <p:sp>
          <p:nvSpPr>
            <p:cNvPr id="38" name="Freeform 11">
              <a:extLst>
                <a:ext uri="{FF2B5EF4-FFF2-40B4-BE49-F238E27FC236}">
                  <a16:creationId xmlns:a16="http://schemas.microsoft.com/office/drawing/2014/main" id="{06979EF4-0E98-2797-839B-E51913C02DF6}"/>
                </a:ext>
              </a:extLst>
            </p:cNvPr>
            <p:cNvSpPr>
              <a:spLocks noEditPoints="1"/>
            </p:cNvSpPr>
            <p:nvPr/>
          </p:nvSpPr>
          <p:spPr bwMode="auto">
            <a:xfrm>
              <a:off x="2008" y="732"/>
              <a:ext cx="528" cy="691"/>
            </a:xfrm>
            <a:custGeom>
              <a:avLst/>
              <a:gdLst>
                <a:gd name="T0" fmla="*/ 24 w 347"/>
                <a:gd name="T1" fmla="*/ 438 h 454"/>
                <a:gd name="T2" fmla="*/ 292 w 347"/>
                <a:gd name="T3" fmla="*/ 438 h 454"/>
                <a:gd name="T4" fmla="*/ 292 w 347"/>
                <a:gd name="T5" fmla="*/ 454 h 454"/>
                <a:gd name="T6" fmla="*/ 18 w 347"/>
                <a:gd name="T7" fmla="*/ 454 h 454"/>
                <a:gd name="T8" fmla="*/ 0 w 347"/>
                <a:gd name="T9" fmla="*/ 435 h 454"/>
                <a:gd name="T10" fmla="*/ 0 w 347"/>
                <a:gd name="T11" fmla="*/ 54 h 454"/>
                <a:gd name="T12" fmla="*/ 16 w 347"/>
                <a:gd name="T13" fmla="*/ 54 h 454"/>
                <a:gd name="T14" fmla="*/ 16 w 347"/>
                <a:gd name="T15" fmla="*/ 430 h 454"/>
                <a:gd name="T16" fmla="*/ 24 w 347"/>
                <a:gd name="T17" fmla="*/ 438 h 454"/>
                <a:gd name="T18" fmla="*/ 47 w 347"/>
                <a:gd name="T19" fmla="*/ 398 h 454"/>
                <a:gd name="T20" fmla="*/ 47 w 347"/>
                <a:gd name="T21" fmla="*/ 23 h 454"/>
                <a:gd name="T22" fmla="*/ 32 w 347"/>
                <a:gd name="T23" fmla="*/ 23 h 454"/>
                <a:gd name="T24" fmla="*/ 32 w 347"/>
                <a:gd name="T25" fmla="*/ 404 h 454"/>
                <a:gd name="T26" fmla="*/ 50 w 347"/>
                <a:gd name="T27" fmla="*/ 422 h 454"/>
                <a:gd name="T28" fmla="*/ 324 w 347"/>
                <a:gd name="T29" fmla="*/ 422 h 454"/>
                <a:gd name="T30" fmla="*/ 324 w 347"/>
                <a:gd name="T31" fmla="*/ 406 h 454"/>
                <a:gd name="T32" fmla="*/ 55 w 347"/>
                <a:gd name="T33" fmla="*/ 406 h 454"/>
                <a:gd name="T34" fmla="*/ 47 w 347"/>
                <a:gd name="T35" fmla="*/ 398 h 454"/>
                <a:gd name="T36" fmla="*/ 347 w 347"/>
                <a:gd name="T37" fmla="*/ 372 h 454"/>
                <a:gd name="T38" fmla="*/ 347 w 347"/>
                <a:gd name="T39" fmla="*/ 102 h 454"/>
                <a:gd name="T40" fmla="*/ 245 w 347"/>
                <a:gd name="T41" fmla="*/ 0 h 454"/>
                <a:gd name="T42" fmla="*/ 81 w 347"/>
                <a:gd name="T43" fmla="*/ 0 h 454"/>
                <a:gd name="T44" fmla="*/ 63 w 347"/>
                <a:gd name="T45" fmla="*/ 18 h 454"/>
                <a:gd name="T46" fmla="*/ 63 w 347"/>
                <a:gd name="T47" fmla="*/ 372 h 454"/>
                <a:gd name="T48" fmla="*/ 81 w 347"/>
                <a:gd name="T49" fmla="*/ 390 h 454"/>
                <a:gd name="T50" fmla="*/ 329 w 347"/>
                <a:gd name="T51" fmla="*/ 390 h 454"/>
                <a:gd name="T52" fmla="*/ 347 w 347"/>
                <a:gd name="T53" fmla="*/ 372 h 454"/>
                <a:gd name="T54" fmla="*/ 88 w 347"/>
                <a:gd name="T55" fmla="*/ 33 h 454"/>
                <a:gd name="T56" fmla="*/ 96 w 347"/>
                <a:gd name="T57" fmla="*/ 25 h 454"/>
                <a:gd name="T58" fmla="*/ 233 w 347"/>
                <a:gd name="T59" fmla="*/ 25 h 454"/>
                <a:gd name="T60" fmla="*/ 233 w 347"/>
                <a:gd name="T61" fmla="*/ 113 h 454"/>
                <a:gd name="T62" fmla="*/ 322 w 347"/>
                <a:gd name="T63" fmla="*/ 113 h 454"/>
                <a:gd name="T64" fmla="*/ 322 w 347"/>
                <a:gd name="T65" fmla="*/ 357 h 454"/>
                <a:gd name="T66" fmla="*/ 314 w 347"/>
                <a:gd name="T67" fmla="*/ 365 h 454"/>
                <a:gd name="T68" fmla="*/ 96 w 347"/>
                <a:gd name="T69" fmla="*/ 365 h 454"/>
                <a:gd name="T70" fmla="*/ 88 w 347"/>
                <a:gd name="T71" fmla="*/ 357 h 454"/>
                <a:gd name="T72" fmla="*/ 88 w 347"/>
                <a:gd name="T73" fmla="*/ 33 h 454"/>
                <a:gd name="T74" fmla="*/ 299 w 347"/>
                <a:gd name="T75" fmla="*/ 226 h 454"/>
                <a:gd name="T76" fmla="*/ 111 w 347"/>
                <a:gd name="T77" fmla="*/ 226 h 454"/>
                <a:gd name="T78" fmla="*/ 111 w 347"/>
                <a:gd name="T79" fmla="*/ 246 h 454"/>
                <a:gd name="T80" fmla="*/ 299 w 347"/>
                <a:gd name="T81" fmla="*/ 246 h 454"/>
                <a:gd name="T82" fmla="*/ 299 w 347"/>
                <a:gd name="T83" fmla="*/ 226 h 454"/>
                <a:gd name="T84" fmla="*/ 299 w 347"/>
                <a:gd name="T85" fmla="*/ 185 h 454"/>
                <a:gd name="T86" fmla="*/ 111 w 347"/>
                <a:gd name="T87" fmla="*/ 185 h 454"/>
                <a:gd name="T88" fmla="*/ 111 w 347"/>
                <a:gd name="T89" fmla="*/ 205 h 454"/>
                <a:gd name="T90" fmla="*/ 299 w 347"/>
                <a:gd name="T91" fmla="*/ 205 h 454"/>
                <a:gd name="T92" fmla="*/ 299 w 347"/>
                <a:gd name="T93" fmla="*/ 185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47" h="454">
                  <a:moveTo>
                    <a:pt x="24" y="438"/>
                  </a:moveTo>
                  <a:cubicBezTo>
                    <a:pt x="292" y="438"/>
                    <a:pt x="292" y="438"/>
                    <a:pt x="292" y="438"/>
                  </a:cubicBezTo>
                  <a:cubicBezTo>
                    <a:pt x="292" y="454"/>
                    <a:pt x="292" y="454"/>
                    <a:pt x="292" y="454"/>
                  </a:cubicBezTo>
                  <a:cubicBezTo>
                    <a:pt x="18" y="454"/>
                    <a:pt x="18" y="454"/>
                    <a:pt x="18" y="454"/>
                  </a:cubicBezTo>
                  <a:cubicBezTo>
                    <a:pt x="8" y="454"/>
                    <a:pt x="0" y="445"/>
                    <a:pt x="0" y="435"/>
                  </a:cubicBezTo>
                  <a:cubicBezTo>
                    <a:pt x="0" y="54"/>
                    <a:pt x="0" y="54"/>
                    <a:pt x="0" y="54"/>
                  </a:cubicBezTo>
                  <a:cubicBezTo>
                    <a:pt x="16" y="54"/>
                    <a:pt x="16" y="54"/>
                    <a:pt x="16" y="54"/>
                  </a:cubicBezTo>
                  <a:cubicBezTo>
                    <a:pt x="16" y="430"/>
                    <a:pt x="16" y="430"/>
                    <a:pt x="16" y="430"/>
                  </a:cubicBezTo>
                  <a:cubicBezTo>
                    <a:pt x="16" y="434"/>
                    <a:pt x="19" y="438"/>
                    <a:pt x="24" y="438"/>
                  </a:cubicBezTo>
                  <a:close/>
                  <a:moveTo>
                    <a:pt x="47" y="398"/>
                  </a:moveTo>
                  <a:cubicBezTo>
                    <a:pt x="47" y="23"/>
                    <a:pt x="47" y="23"/>
                    <a:pt x="47" y="23"/>
                  </a:cubicBezTo>
                  <a:cubicBezTo>
                    <a:pt x="32" y="23"/>
                    <a:pt x="32" y="23"/>
                    <a:pt x="32" y="23"/>
                  </a:cubicBezTo>
                  <a:cubicBezTo>
                    <a:pt x="32" y="404"/>
                    <a:pt x="32" y="404"/>
                    <a:pt x="32" y="404"/>
                  </a:cubicBezTo>
                  <a:cubicBezTo>
                    <a:pt x="32" y="414"/>
                    <a:pt x="40" y="422"/>
                    <a:pt x="50" y="422"/>
                  </a:cubicBezTo>
                  <a:cubicBezTo>
                    <a:pt x="324" y="422"/>
                    <a:pt x="324" y="422"/>
                    <a:pt x="324" y="422"/>
                  </a:cubicBezTo>
                  <a:cubicBezTo>
                    <a:pt x="324" y="406"/>
                    <a:pt x="324" y="406"/>
                    <a:pt x="324" y="406"/>
                  </a:cubicBezTo>
                  <a:cubicBezTo>
                    <a:pt x="55" y="406"/>
                    <a:pt x="55" y="406"/>
                    <a:pt x="55" y="406"/>
                  </a:cubicBezTo>
                  <a:cubicBezTo>
                    <a:pt x="51" y="406"/>
                    <a:pt x="47" y="402"/>
                    <a:pt x="47" y="398"/>
                  </a:cubicBezTo>
                  <a:close/>
                  <a:moveTo>
                    <a:pt x="347" y="372"/>
                  </a:moveTo>
                  <a:cubicBezTo>
                    <a:pt x="347" y="102"/>
                    <a:pt x="347" y="102"/>
                    <a:pt x="347" y="102"/>
                  </a:cubicBezTo>
                  <a:cubicBezTo>
                    <a:pt x="245" y="0"/>
                    <a:pt x="245" y="0"/>
                    <a:pt x="245" y="0"/>
                  </a:cubicBezTo>
                  <a:cubicBezTo>
                    <a:pt x="81" y="0"/>
                    <a:pt x="81" y="0"/>
                    <a:pt x="81" y="0"/>
                  </a:cubicBezTo>
                  <a:cubicBezTo>
                    <a:pt x="71" y="0"/>
                    <a:pt x="63" y="8"/>
                    <a:pt x="63" y="18"/>
                  </a:cubicBezTo>
                  <a:cubicBezTo>
                    <a:pt x="63" y="372"/>
                    <a:pt x="63" y="372"/>
                    <a:pt x="63" y="372"/>
                  </a:cubicBezTo>
                  <a:cubicBezTo>
                    <a:pt x="63" y="382"/>
                    <a:pt x="71" y="390"/>
                    <a:pt x="81" y="390"/>
                  </a:cubicBezTo>
                  <a:cubicBezTo>
                    <a:pt x="329" y="390"/>
                    <a:pt x="329" y="390"/>
                    <a:pt x="329" y="390"/>
                  </a:cubicBezTo>
                  <a:cubicBezTo>
                    <a:pt x="339" y="390"/>
                    <a:pt x="347" y="382"/>
                    <a:pt x="347" y="372"/>
                  </a:cubicBezTo>
                  <a:close/>
                  <a:moveTo>
                    <a:pt x="88" y="33"/>
                  </a:moveTo>
                  <a:cubicBezTo>
                    <a:pt x="88" y="29"/>
                    <a:pt x="92" y="25"/>
                    <a:pt x="96" y="25"/>
                  </a:cubicBezTo>
                  <a:cubicBezTo>
                    <a:pt x="233" y="25"/>
                    <a:pt x="233" y="25"/>
                    <a:pt x="233" y="25"/>
                  </a:cubicBezTo>
                  <a:cubicBezTo>
                    <a:pt x="233" y="113"/>
                    <a:pt x="233" y="113"/>
                    <a:pt x="233" y="113"/>
                  </a:cubicBezTo>
                  <a:cubicBezTo>
                    <a:pt x="322" y="113"/>
                    <a:pt x="322" y="113"/>
                    <a:pt x="322" y="113"/>
                  </a:cubicBezTo>
                  <a:cubicBezTo>
                    <a:pt x="322" y="357"/>
                    <a:pt x="322" y="357"/>
                    <a:pt x="322" y="357"/>
                  </a:cubicBezTo>
                  <a:cubicBezTo>
                    <a:pt x="322" y="362"/>
                    <a:pt x="318" y="365"/>
                    <a:pt x="314" y="365"/>
                  </a:cubicBezTo>
                  <a:cubicBezTo>
                    <a:pt x="96" y="365"/>
                    <a:pt x="96" y="365"/>
                    <a:pt x="96" y="365"/>
                  </a:cubicBezTo>
                  <a:cubicBezTo>
                    <a:pt x="92" y="365"/>
                    <a:pt x="88" y="362"/>
                    <a:pt x="88" y="357"/>
                  </a:cubicBezTo>
                  <a:lnTo>
                    <a:pt x="88" y="33"/>
                  </a:lnTo>
                  <a:close/>
                  <a:moveTo>
                    <a:pt x="299" y="226"/>
                  </a:moveTo>
                  <a:cubicBezTo>
                    <a:pt x="111" y="226"/>
                    <a:pt x="111" y="226"/>
                    <a:pt x="111" y="226"/>
                  </a:cubicBezTo>
                  <a:cubicBezTo>
                    <a:pt x="111" y="246"/>
                    <a:pt x="111" y="246"/>
                    <a:pt x="111" y="246"/>
                  </a:cubicBezTo>
                  <a:cubicBezTo>
                    <a:pt x="299" y="246"/>
                    <a:pt x="299" y="246"/>
                    <a:pt x="299" y="246"/>
                  </a:cubicBezTo>
                  <a:lnTo>
                    <a:pt x="299" y="226"/>
                  </a:lnTo>
                  <a:close/>
                  <a:moveTo>
                    <a:pt x="299" y="185"/>
                  </a:moveTo>
                  <a:cubicBezTo>
                    <a:pt x="111" y="185"/>
                    <a:pt x="111" y="185"/>
                    <a:pt x="111" y="185"/>
                  </a:cubicBezTo>
                  <a:cubicBezTo>
                    <a:pt x="111" y="205"/>
                    <a:pt x="111" y="205"/>
                    <a:pt x="111" y="205"/>
                  </a:cubicBezTo>
                  <a:cubicBezTo>
                    <a:pt x="299" y="205"/>
                    <a:pt x="299" y="205"/>
                    <a:pt x="299" y="205"/>
                  </a:cubicBezTo>
                  <a:lnTo>
                    <a:pt x="299" y="185"/>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bg1"/>
                </a:solidFill>
                <a:latin typeface="+mj-ea"/>
                <a:ea typeface="+mj-ea"/>
              </a:endParaRPr>
            </a:p>
          </p:txBody>
        </p:sp>
      </p:grpSp>
      <p:sp>
        <p:nvSpPr>
          <p:cNvPr id="39" name="テキスト ボックス 38">
            <a:extLst>
              <a:ext uri="{FF2B5EF4-FFF2-40B4-BE49-F238E27FC236}">
                <a16:creationId xmlns:a16="http://schemas.microsoft.com/office/drawing/2014/main" id="{4B4694E5-41BA-5701-81AF-FA844D041EA5}"/>
              </a:ext>
            </a:extLst>
          </p:cNvPr>
          <p:cNvSpPr txBox="1"/>
          <p:nvPr/>
        </p:nvSpPr>
        <p:spPr>
          <a:xfrm>
            <a:off x="7019909" y="4376427"/>
            <a:ext cx="2089337" cy="461665"/>
          </a:xfrm>
          <a:prstGeom prst="rect">
            <a:avLst/>
          </a:prstGeom>
          <a:solidFill>
            <a:schemeClr val="bg1"/>
          </a:solid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全ての申請書・届出書データ</a:t>
            </a:r>
          </a:p>
          <a:p>
            <a:r>
              <a:rPr kumimoji="1" lang="en-US" altLang="ja-JP" sz="1200" b="1" dirty="0">
                <a:solidFill>
                  <a:srgbClr val="FF0000"/>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新様式</a:t>
            </a:r>
            <a:r>
              <a:rPr kumimoji="1" lang="en-US" altLang="ja-JP" sz="1200" b="1" dirty="0">
                <a:solidFill>
                  <a:srgbClr val="FF0000"/>
                </a:solidFill>
                <a:latin typeface="Meiryo UI" panose="020B0604030504040204" pitchFamily="50" charset="-128"/>
                <a:ea typeface="Meiryo UI" panose="020B0604030504040204" pitchFamily="50" charset="-128"/>
              </a:rPr>
              <a:t>)</a:t>
            </a:r>
            <a:endParaRPr kumimoji="1" lang="ja-JP" altLang="en-US" sz="1200" b="1" dirty="0">
              <a:solidFill>
                <a:srgbClr val="FF0000"/>
              </a:solidFill>
              <a:latin typeface="Meiryo UI" panose="020B0604030504040204" pitchFamily="50" charset="-128"/>
              <a:ea typeface="Meiryo UI" panose="020B0604030504040204" pitchFamily="50" charset="-128"/>
            </a:endParaRPr>
          </a:p>
        </p:txBody>
      </p:sp>
      <p:grpSp>
        <p:nvGrpSpPr>
          <p:cNvPr id="41" name="グループ化 40">
            <a:extLst>
              <a:ext uri="{FF2B5EF4-FFF2-40B4-BE49-F238E27FC236}">
                <a16:creationId xmlns:a16="http://schemas.microsoft.com/office/drawing/2014/main" id="{CDA5FE22-2A77-B95C-62B3-C82E7B73F4F0}"/>
              </a:ext>
            </a:extLst>
          </p:cNvPr>
          <p:cNvGrpSpPr/>
          <p:nvPr/>
        </p:nvGrpSpPr>
        <p:grpSpPr>
          <a:xfrm>
            <a:off x="3630807" y="2976193"/>
            <a:ext cx="2693611" cy="1161876"/>
            <a:chOff x="4013786" y="3192204"/>
            <a:chExt cx="2183572" cy="1161876"/>
          </a:xfrm>
        </p:grpSpPr>
        <p:sp>
          <p:nvSpPr>
            <p:cNvPr id="42" name="矢印: 右 41">
              <a:extLst>
                <a:ext uri="{FF2B5EF4-FFF2-40B4-BE49-F238E27FC236}">
                  <a16:creationId xmlns:a16="http://schemas.microsoft.com/office/drawing/2014/main" id="{5393D2CD-2664-C735-B248-EA9341A137E8}"/>
                </a:ext>
              </a:extLst>
            </p:cNvPr>
            <p:cNvSpPr/>
            <p:nvPr/>
          </p:nvSpPr>
          <p:spPr>
            <a:xfrm>
              <a:off x="4013786" y="3192204"/>
              <a:ext cx="2183572" cy="1161876"/>
            </a:xfrm>
            <a:prstGeom prst="rightArrow">
              <a:avLst>
                <a:gd name="adj1" fmla="val 54250"/>
                <a:gd name="adj2" fmla="val 50000"/>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a:p>
          </p:txBody>
        </p:sp>
        <p:sp>
          <p:nvSpPr>
            <p:cNvPr id="43" name="テキスト ボックス 42">
              <a:extLst>
                <a:ext uri="{FF2B5EF4-FFF2-40B4-BE49-F238E27FC236}">
                  <a16:creationId xmlns:a16="http://schemas.microsoft.com/office/drawing/2014/main" id="{1DDFEA30-1C7E-C312-300B-C921508CD1C9}"/>
                </a:ext>
              </a:extLst>
            </p:cNvPr>
            <p:cNvSpPr txBox="1"/>
            <p:nvPr/>
          </p:nvSpPr>
          <p:spPr>
            <a:xfrm>
              <a:off x="4216051" y="3504224"/>
              <a:ext cx="1502003" cy="738664"/>
            </a:xfrm>
            <a:prstGeom prst="rect">
              <a:avLst/>
            </a:prstGeom>
            <a:no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システム停止・切り替え</a:t>
              </a:r>
            </a:p>
            <a:p>
              <a:pPr algn="ctr"/>
              <a:r>
                <a:rPr kumimoji="1" lang="ja-JP" altLang="en-US" sz="1400" b="1" dirty="0">
                  <a:latin typeface="Meiryo UI" panose="020B0604030504040204" pitchFamily="50" charset="-128"/>
                  <a:ea typeface="Meiryo UI" panose="020B0604030504040204" pitchFamily="50" charset="-128"/>
                </a:rPr>
                <a:t>データ移行</a:t>
              </a:r>
              <a:endParaRPr kumimoji="1" lang="en-US" altLang="ja-JP" sz="1400" b="1" baseline="30000" dirty="0">
                <a:latin typeface="Meiryo UI" panose="020B0604030504040204" pitchFamily="50" charset="-128"/>
                <a:ea typeface="Meiryo UI" panose="020B0604030504040204" pitchFamily="50" charset="-128"/>
              </a:endParaRPr>
            </a:p>
            <a:p>
              <a:pPr algn="ctr"/>
              <a:endParaRPr kumimoji="1" lang="en-US" altLang="ja-JP" sz="1400" b="1" dirty="0">
                <a:latin typeface="Meiryo UI" panose="020B0604030504040204" pitchFamily="50" charset="-128"/>
                <a:ea typeface="Meiryo UI" panose="020B0604030504040204" pitchFamily="50" charset="-128"/>
              </a:endParaRPr>
            </a:p>
          </p:txBody>
        </p:sp>
      </p:grpSp>
      <p:sp>
        <p:nvSpPr>
          <p:cNvPr id="47" name="テキスト ボックス 46">
            <a:extLst>
              <a:ext uri="{FF2B5EF4-FFF2-40B4-BE49-F238E27FC236}">
                <a16:creationId xmlns:a16="http://schemas.microsoft.com/office/drawing/2014/main" id="{F1B8A2F8-4E84-1502-2EDF-A9EEB0CD869B}"/>
              </a:ext>
            </a:extLst>
          </p:cNvPr>
          <p:cNvSpPr txBox="1"/>
          <p:nvPr/>
        </p:nvSpPr>
        <p:spPr>
          <a:xfrm>
            <a:off x="504059" y="2657759"/>
            <a:ext cx="3356691" cy="338554"/>
          </a:xfrm>
          <a:prstGeom prst="rect">
            <a:avLst/>
          </a:prstGeom>
          <a:noFill/>
        </p:spPr>
        <p:txBody>
          <a:bodyPr wrap="square" rtlCol="0">
            <a:spAutoFit/>
          </a:bodyPr>
          <a:lstStyle/>
          <a:p>
            <a:pPr algn="ctr"/>
            <a:r>
              <a:rPr kumimoji="1" lang="ja-JP" altLang="en-US" sz="1600" b="1" dirty="0">
                <a:solidFill>
                  <a:srgbClr val="0070C0"/>
                </a:solidFill>
                <a:latin typeface="Meiryo UI" panose="020B0604030504040204" pitchFamily="50" charset="-128"/>
                <a:ea typeface="Meiryo UI" panose="020B0604030504040204" pitchFamily="50" charset="-128"/>
              </a:rPr>
              <a:t>令和</a:t>
            </a:r>
            <a:r>
              <a:rPr kumimoji="1" lang="en-US" altLang="ja-JP" sz="1600" b="1" dirty="0">
                <a:solidFill>
                  <a:srgbClr val="0070C0"/>
                </a:solidFill>
                <a:latin typeface="Meiryo UI" panose="020B0604030504040204" pitchFamily="50" charset="-128"/>
                <a:ea typeface="Meiryo UI" panose="020B0604030504040204" pitchFamily="50" charset="-128"/>
              </a:rPr>
              <a:t>6</a:t>
            </a:r>
            <a:r>
              <a:rPr kumimoji="1" lang="ja-JP" altLang="en-US" sz="1600" b="1" dirty="0">
                <a:solidFill>
                  <a:srgbClr val="0070C0"/>
                </a:solidFill>
                <a:latin typeface="Meiryo UI" panose="020B0604030504040204" pitchFamily="50" charset="-128"/>
                <a:ea typeface="Meiryo UI" panose="020B0604030504040204" pitchFamily="50" charset="-128"/>
              </a:rPr>
              <a:t>年</a:t>
            </a:r>
            <a:r>
              <a:rPr kumimoji="1" lang="en-US" altLang="ja-JP" sz="1600" b="1" dirty="0">
                <a:solidFill>
                  <a:srgbClr val="0070C0"/>
                </a:solidFill>
                <a:latin typeface="Meiryo UI" panose="020B0604030504040204" pitchFamily="50" charset="-128"/>
                <a:ea typeface="Meiryo UI" panose="020B0604030504040204" pitchFamily="50" charset="-128"/>
              </a:rPr>
              <a:t>3</a:t>
            </a:r>
            <a:r>
              <a:rPr kumimoji="1" lang="ja-JP" altLang="en-US" sz="1600" b="1" dirty="0">
                <a:solidFill>
                  <a:srgbClr val="0070C0"/>
                </a:solidFill>
                <a:latin typeface="Meiryo UI" panose="020B0604030504040204" pitchFamily="50" charset="-128"/>
                <a:ea typeface="Meiryo UI" panose="020B0604030504040204" pitchFamily="50" charset="-128"/>
              </a:rPr>
              <a:t>月</a:t>
            </a:r>
            <a:r>
              <a:rPr kumimoji="1" lang="en-US" altLang="ja-JP" sz="1600" b="1" dirty="0">
                <a:solidFill>
                  <a:srgbClr val="0070C0"/>
                </a:solidFill>
                <a:latin typeface="Meiryo UI" panose="020B0604030504040204" pitchFamily="50" charset="-128"/>
                <a:ea typeface="Meiryo UI" panose="020B0604030504040204" pitchFamily="50" charset="-128"/>
              </a:rPr>
              <a:t>29</a:t>
            </a:r>
            <a:r>
              <a:rPr kumimoji="1" lang="ja-JP" altLang="en-US" sz="1600" b="1" dirty="0">
                <a:solidFill>
                  <a:srgbClr val="0070C0"/>
                </a:solidFill>
                <a:latin typeface="Meiryo UI" panose="020B0604030504040204" pitchFamily="50" charset="-128"/>
                <a:ea typeface="Meiryo UI" panose="020B0604030504040204" pitchFamily="50" charset="-128"/>
              </a:rPr>
              <a:t>日（金）</a:t>
            </a:r>
            <a:r>
              <a:rPr kumimoji="1" lang="en-US" altLang="ja-JP" sz="1600" b="1" dirty="0">
                <a:solidFill>
                  <a:srgbClr val="0070C0"/>
                </a:solidFill>
                <a:latin typeface="Meiryo UI" panose="020B0604030504040204" pitchFamily="50" charset="-128"/>
                <a:ea typeface="Meiryo UI" panose="020B0604030504040204" pitchFamily="50" charset="-128"/>
              </a:rPr>
              <a:t>18:00</a:t>
            </a:r>
            <a:r>
              <a:rPr kumimoji="1" lang="ja-JP" altLang="en-US" sz="1600" b="1" dirty="0">
                <a:solidFill>
                  <a:srgbClr val="0070C0"/>
                </a:solidFill>
                <a:latin typeface="Meiryo UI" panose="020B0604030504040204" pitchFamily="50" charset="-128"/>
                <a:ea typeface="Meiryo UI" panose="020B0604030504040204" pitchFamily="50" charset="-128"/>
              </a:rPr>
              <a:t>まで</a:t>
            </a:r>
            <a:endParaRPr kumimoji="1" lang="en-US" altLang="ja-JP" sz="1600" b="1" dirty="0">
              <a:solidFill>
                <a:srgbClr val="0070C0"/>
              </a:solidFill>
              <a:latin typeface="Meiryo UI" panose="020B0604030504040204" pitchFamily="50" charset="-128"/>
              <a:ea typeface="Meiryo UI" panose="020B0604030504040204" pitchFamily="50" charset="-128"/>
            </a:endParaRPr>
          </a:p>
        </p:txBody>
      </p:sp>
      <p:sp>
        <p:nvSpPr>
          <p:cNvPr id="48" name="テキスト ボックス 47">
            <a:extLst>
              <a:ext uri="{FF2B5EF4-FFF2-40B4-BE49-F238E27FC236}">
                <a16:creationId xmlns:a16="http://schemas.microsoft.com/office/drawing/2014/main" id="{2DA8174F-7BF2-F069-5E18-77D254181984}"/>
              </a:ext>
            </a:extLst>
          </p:cNvPr>
          <p:cNvSpPr txBox="1"/>
          <p:nvPr/>
        </p:nvSpPr>
        <p:spPr>
          <a:xfrm>
            <a:off x="6212670" y="2637572"/>
            <a:ext cx="3151923" cy="338554"/>
          </a:xfrm>
          <a:prstGeom prst="rect">
            <a:avLst/>
          </a:prstGeom>
          <a:noFill/>
        </p:spPr>
        <p:txBody>
          <a:bodyPr wrap="square" rtlCol="0">
            <a:spAutoFit/>
          </a:bodyPr>
          <a:lstStyle/>
          <a:p>
            <a:pPr algn="ctr"/>
            <a:r>
              <a:rPr kumimoji="1" lang="ja-JP" altLang="en-US" sz="1600" b="1" dirty="0">
                <a:solidFill>
                  <a:srgbClr val="FF0000"/>
                </a:solidFill>
                <a:latin typeface="Meiryo UI" panose="020B0604030504040204" pitchFamily="50" charset="-128"/>
                <a:ea typeface="Meiryo UI" panose="020B0604030504040204" pitchFamily="50" charset="-128"/>
              </a:rPr>
              <a:t>令和</a:t>
            </a:r>
            <a:r>
              <a:rPr kumimoji="1" lang="en-US" altLang="ja-JP" sz="1600" b="1" dirty="0">
                <a:solidFill>
                  <a:srgbClr val="FF0000"/>
                </a:solidFill>
                <a:latin typeface="Meiryo UI" panose="020B0604030504040204" pitchFamily="50" charset="-128"/>
                <a:ea typeface="Meiryo UI" panose="020B0604030504040204" pitchFamily="50" charset="-128"/>
              </a:rPr>
              <a:t>6</a:t>
            </a:r>
            <a:r>
              <a:rPr kumimoji="1" lang="ja-JP" altLang="en-US" sz="1600" b="1" dirty="0">
                <a:solidFill>
                  <a:srgbClr val="FF0000"/>
                </a:solidFill>
                <a:latin typeface="Meiryo UI" panose="020B0604030504040204" pitchFamily="50" charset="-128"/>
                <a:ea typeface="Meiryo UI" panose="020B0604030504040204" pitchFamily="50" charset="-128"/>
              </a:rPr>
              <a:t>年</a:t>
            </a:r>
            <a:r>
              <a:rPr kumimoji="1" lang="en-US" altLang="ja-JP" sz="1600" b="1" dirty="0">
                <a:solidFill>
                  <a:srgbClr val="FF0000"/>
                </a:solidFill>
                <a:latin typeface="Meiryo UI" panose="020B0604030504040204" pitchFamily="50" charset="-128"/>
                <a:ea typeface="Meiryo UI" panose="020B0604030504040204" pitchFamily="50" charset="-128"/>
              </a:rPr>
              <a:t>4</a:t>
            </a:r>
            <a:r>
              <a:rPr kumimoji="1" lang="ja-JP" altLang="en-US" sz="1600" b="1" dirty="0">
                <a:solidFill>
                  <a:srgbClr val="FF0000"/>
                </a:solidFill>
                <a:latin typeface="Meiryo UI" panose="020B0604030504040204" pitchFamily="50" charset="-128"/>
                <a:ea typeface="Meiryo UI" panose="020B0604030504040204" pitchFamily="50" charset="-128"/>
              </a:rPr>
              <a:t>月</a:t>
            </a:r>
            <a:r>
              <a:rPr kumimoji="1" lang="en-US" altLang="ja-JP" sz="1600" b="1" dirty="0">
                <a:solidFill>
                  <a:srgbClr val="FF0000"/>
                </a:solidFill>
                <a:latin typeface="Meiryo UI" panose="020B0604030504040204" pitchFamily="50" charset="-128"/>
                <a:ea typeface="Meiryo UI" panose="020B0604030504040204" pitchFamily="50" charset="-128"/>
              </a:rPr>
              <a:t>1</a:t>
            </a:r>
            <a:r>
              <a:rPr kumimoji="1" lang="ja-JP" altLang="en-US" sz="1600" b="1" dirty="0">
                <a:solidFill>
                  <a:srgbClr val="FF0000"/>
                </a:solidFill>
                <a:latin typeface="Meiryo UI" panose="020B0604030504040204" pitchFamily="50" charset="-128"/>
                <a:ea typeface="Meiryo UI" panose="020B0604030504040204" pitchFamily="50" charset="-128"/>
              </a:rPr>
              <a:t>日（月）</a:t>
            </a:r>
            <a:r>
              <a:rPr kumimoji="1" lang="en-US" altLang="ja-JP" sz="1600" b="1" dirty="0">
                <a:solidFill>
                  <a:srgbClr val="FF0000"/>
                </a:solidFill>
                <a:latin typeface="Meiryo UI" panose="020B0604030504040204" pitchFamily="50" charset="-128"/>
                <a:ea typeface="Meiryo UI" panose="020B0604030504040204" pitchFamily="50" charset="-128"/>
              </a:rPr>
              <a:t>8:00</a:t>
            </a:r>
            <a:r>
              <a:rPr kumimoji="1" lang="ja-JP" altLang="en-US" sz="1600" b="1" dirty="0">
                <a:solidFill>
                  <a:srgbClr val="FF0000"/>
                </a:solidFill>
                <a:latin typeface="Meiryo UI" panose="020B0604030504040204" pitchFamily="50" charset="-128"/>
                <a:ea typeface="Meiryo UI" panose="020B0604030504040204" pitchFamily="50" charset="-128"/>
              </a:rPr>
              <a:t>以降  </a:t>
            </a:r>
            <a:r>
              <a:rPr kumimoji="1" lang="ja-JP" altLang="en-US" sz="1600" b="1" dirty="0">
                <a:solidFill>
                  <a:srgbClr val="FF0000"/>
                </a:solidFill>
                <a:highlight>
                  <a:srgbClr val="FFFF00"/>
                </a:highlight>
                <a:latin typeface="Meiryo UI" panose="020B0604030504040204" pitchFamily="50" charset="-128"/>
                <a:ea typeface="Meiryo UI" panose="020B0604030504040204" pitchFamily="50" charset="-128"/>
              </a:rPr>
              <a:t> </a:t>
            </a:r>
            <a:endParaRPr kumimoji="1" lang="en-US" altLang="ja-JP" sz="1600" b="1" dirty="0">
              <a:solidFill>
                <a:srgbClr val="FF0000"/>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48EFDED-9D01-BA43-EB16-4E7523BB5536}"/>
              </a:ext>
            </a:extLst>
          </p:cNvPr>
          <p:cNvSpPr txBox="1"/>
          <p:nvPr/>
        </p:nvSpPr>
        <p:spPr>
          <a:xfrm>
            <a:off x="1111390" y="3170480"/>
            <a:ext cx="2278273" cy="830997"/>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電子申請・届出システム</a:t>
            </a:r>
          </a:p>
          <a:p>
            <a:r>
              <a:rPr kumimoji="1" lang="ja-JP" altLang="en-US" sz="1200" dirty="0">
                <a:latin typeface="Meiryo UI" panose="020B0604030504040204" pitchFamily="50" charset="-128"/>
                <a:ea typeface="Meiryo UI" panose="020B0604030504040204" pitchFamily="50" charset="-128"/>
              </a:rPr>
              <a:t>・介護事業所向け申請届出</a:t>
            </a:r>
          </a:p>
          <a:p>
            <a:r>
              <a:rPr kumimoji="1" lang="ja-JP" altLang="en-US" sz="1200" dirty="0">
                <a:latin typeface="Meiryo UI" panose="020B0604030504040204" pitchFamily="50" charset="-128"/>
                <a:ea typeface="Meiryo UI" panose="020B0604030504040204" pitchFamily="50" charset="-128"/>
              </a:rPr>
              <a:t>・指定権者向け申請届出受付</a:t>
            </a:r>
          </a:p>
          <a:p>
            <a:r>
              <a:rPr kumimoji="1" lang="en-US" altLang="ja-JP" sz="1200" b="1" dirty="0">
                <a:solidFill>
                  <a:srgbClr val="0070C0"/>
                </a:solidFill>
                <a:latin typeface="Meiryo UI" panose="020B0604030504040204" pitchFamily="50" charset="-128"/>
                <a:ea typeface="Meiryo UI" panose="020B0604030504040204" pitchFamily="50" charset="-128"/>
              </a:rPr>
              <a:t>(</a:t>
            </a:r>
            <a:r>
              <a:rPr kumimoji="1" lang="ja-JP" altLang="en-US" sz="1200" b="1" dirty="0">
                <a:solidFill>
                  <a:srgbClr val="0070C0"/>
                </a:solidFill>
                <a:latin typeface="Meiryo UI" panose="020B0604030504040204" pitchFamily="50" charset="-128"/>
                <a:ea typeface="Meiryo UI" panose="020B0604030504040204" pitchFamily="50" charset="-128"/>
              </a:rPr>
              <a:t>従来様式画面）</a:t>
            </a:r>
            <a:endParaRPr kumimoji="1" lang="en-US" altLang="ja-JP" sz="1200" b="1" dirty="0">
              <a:solidFill>
                <a:srgbClr val="0070C0"/>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A79425CA-189D-F96F-23B6-F2EE36913F73}"/>
              </a:ext>
            </a:extLst>
          </p:cNvPr>
          <p:cNvSpPr txBox="1"/>
          <p:nvPr/>
        </p:nvSpPr>
        <p:spPr>
          <a:xfrm>
            <a:off x="6694109" y="3128831"/>
            <a:ext cx="2190289" cy="830997"/>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電子申請・届出システム</a:t>
            </a:r>
          </a:p>
          <a:p>
            <a:r>
              <a:rPr kumimoji="1" lang="ja-JP" altLang="en-US" sz="1200" dirty="0">
                <a:latin typeface="Meiryo UI" panose="020B0604030504040204" pitchFamily="50" charset="-128"/>
                <a:ea typeface="Meiryo UI" panose="020B0604030504040204" pitchFamily="50" charset="-128"/>
              </a:rPr>
              <a:t>・介護事業所向け申請届出</a:t>
            </a:r>
          </a:p>
          <a:p>
            <a:r>
              <a:rPr kumimoji="1" lang="ja-JP" altLang="en-US" sz="1200" dirty="0">
                <a:latin typeface="Meiryo UI" panose="020B0604030504040204" pitchFamily="50" charset="-128"/>
                <a:ea typeface="Meiryo UI" panose="020B0604030504040204" pitchFamily="50" charset="-128"/>
              </a:rPr>
              <a:t>・指定権者向け申請届出受付</a:t>
            </a:r>
          </a:p>
          <a:p>
            <a:r>
              <a:rPr kumimoji="1" lang="en-US" altLang="ja-JP" sz="1200" b="1" dirty="0">
                <a:solidFill>
                  <a:srgbClr val="FF0000"/>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新様式画面</a:t>
            </a:r>
            <a:r>
              <a:rPr kumimoji="1" lang="en-US" altLang="ja-JP" sz="1200" b="1" dirty="0">
                <a:solidFill>
                  <a:srgbClr val="FF0000"/>
                </a:solidFill>
                <a:latin typeface="Meiryo UI" panose="020B0604030504040204" pitchFamily="50" charset="-128"/>
                <a:ea typeface="Meiryo UI" panose="020B0604030504040204" pitchFamily="50" charset="-128"/>
              </a:rPr>
              <a:t>)</a:t>
            </a:r>
            <a:endParaRPr kumimoji="1" lang="ja-JP" altLang="en-US" sz="1200" b="1" dirty="0">
              <a:solidFill>
                <a:srgbClr val="FF0000"/>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7E430304-8217-C02D-8406-C4937C822E83}"/>
              </a:ext>
            </a:extLst>
          </p:cNvPr>
          <p:cNvSpPr txBox="1"/>
          <p:nvPr/>
        </p:nvSpPr>
        <p:spPr>
          <a:xfrm>
            <a:off x="6810000" y="288000"/>
            <a:ext cx="3096000" cy="288000"/>
          </a:xfrm>
          <a:prstGeom prst="rect">
            <a:avLst/>
          </a:prstGeom>
          <a:solidFill>
            <a:schemeClr val="tx2">
              <a:lumMod val="60000"/>
              <a:lumOff val="40000"/>
            </a:schemeClr>
          </a:solidFill>
        </p:spPr>
        <p:txBody>
          <a:bodyPr wrap="square" rtlCol="0">
            <a:spAutoFit/>
          </a:bodyPr>
          <a:lstStyle/>
          <a:p>
            <a:pPr algn="ctr"/>
            <a:r>
              <a:rPr lang="ja-JP" altLang="ja-JP" sz="1600" b="1" dirty="0">
                <a:solidFill>
                  <a:schemeClr val="bg1"/>
                </a:solidFill>
                <a:effectLst/>
                <a:ea typeface="游ゴシック" panose="020B0400000000000000" pitchFamily="50" charset="-128"/>
                <a:cs typeface="Times New Roman" panose="02020603050405020304" pitchFamily="18" charset="0"/>
              </a:rPr>
              <a:t>（</a:t>
            </a:r>
            <a:r>
              <a:rPr lang="en-US" altLang="ja-JP" sz="1600" b="1" dirty="0">
                <a:solidFill>
                  <a:schemeClr val="bg1"/>
                </a:solidFill>
                <a:effectLst/>
                <a:ea typeface="游ゴシック" panose="020B0400000000000000" pitchFamily="50" charset="-128"/>
                <a:cs typeface="Times New Roman" panose="02020603050405020304" pitchFamily="18" charset="0"/>
              </a:rPr>
              <a:t>12</a:t>
            </a:r>
            <a:r>
              <a:rPr lang="ja-JP" altLang="ja-JP" sz="1600" b="1" dirty="0">
                <a:solidFill>
                  <a:schemeClr val="bg1"/>
                </a:solidFill>
                <a:effectLst/>
                <a:ea typeface="游ゴシック" panose="020B0400000000000000" pitchFamily="50" charset="-128"/>
                <a:cs typeface="Times New Roman" panose="02020603050405020304" pitchFamily="18" charset="0"/>
              </a:rPr>
              <a:t>月</a:t>
            </a:r>
            <a:r>
              <a:rPr lang="en-US" altLang="ja-JP" sz="1600" b="1" dirty="0">
                <a:solidFill>
                  <a:schemeClr val="bg1"/>
                </a:solidFill>
                <a:effectLst/>
                <a:ea typeface="游ゴシック" panose="020B0400000000000000" pitchFamily="50" charset="-128"/>
                <a:cs typeface="Times New Roman" panose="02020603050405020304" pitchFamily="18" charset="0"/>
              </a:rPr>
              <a:t>19</a:t>
            </a:r>
            <a:r>
              <a:rPr lang="ja-JP" altLang="ja-JP" sz="1600" b="1" dirty="0">
                <a:solidFill>
                  <a:schemeClr val="bg1"/>
                </a:solidFill>
                <a:effectLst/>
                <a:ea typeface="游ゴシック" panose="020B0400000000000000" pitchFamily="50" charset="-128"/>
                <a:cs typeface="Times New Roman" panose="02020603050405020304" pitchFamily="18" charset="0"/>
              </a:rPr>
              <a:t>日告示に基づくもの</a:t>
            </a:r>
            <a:r>
              <a:rPr lang="ja-JP" altLang="en-US" sz="1600" b="1" dirty="0">
                <a:solidFill>
                  <a:schemeClr val="bg1"/>
                </a:solidFill>
                <a:effectLst/>
                <a:ea typeface="游ゴシック" panose="020B0400000000000000" pitchFamily="50" charset="-128"/>
                <a:cs typeface="Times New Roman" panose="02020603050405020304" pitchFamily="18" charset="0"/>
              </a:rPr>
              <a:t>）</a:t>
            </a:r>
            <a:endParaRPr kumimoji="1" lang="ja-JP" altLang="en-US" sz="1600" dirty="0">
              <a:solidFill>
                <a:schemeClr val="bg1"/>
              </a:solidFill>
            </a:endParaRPr>
          </a:p>
        </p:txBody>
      </p:sp>
    </p:spTree>
    <p:extLst>
      <p:ext uri="{BB962C8B-B14F-4D97-AF65-F5344CB8AC3E}">
        <p14:creationId xmlns:p14="http://schemas.microsoft.com/office/powerpoint/2010/main" val="1541082789"/>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事業所の真正性確認の方法_20231011</Template>
  <TotalTime>4142</TotalTime>
  <Words>2308</Words>
  <Application>Microsoft Office PowerPoint</Application>
  <PresentationFormat>A4 210 x 297 mm</PresentationFormat>
  <Paragraphs>170</Paragraphs>
  <Slides>5</Slides>
  <Notes>5</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HG丸ｺﾞｼｯｸM-PRO</vt:lpstr>
      <vt:lpstr>Meiryo UI</vt:lpstr>
      <vt:lpstr>ＭＳ Ｐゴシック</vt:lpstr>
      <vt:lpstr>游ゴシック</vt:lpstr>
      <vt:lpstr>Arial</vt:lpstr>
      <vt:lpstr>Calibri</vt:lpstr>
      <vt:lpstr>Courier New</vt:lpstr>
      <vt:lpstr>Times New Roman</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作成者</dc:creator>
  <cp:lastModifiedBy>A</cp:lastModifiedBy>
  <cp:revision>152</cp:revision>
  <cp:lastPrinted>2024-03-18T03:09:48Z</cp:lastPrinted>
  <dcterms:created xsi:type="dcterms:W3CDTF">2023-10-17T08:56:06Z</dcterms:created>
  <dcterms:modified xsi:type="dcterms:W3CDTF">2024-03-27T01:06:04Z</dcterms:modified>
</cp:coreProperties>
</file>